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8"/>
  </p:notesMasterIdLst>
  <p:sldIdLst>
    <p:sldId id="311" r:id="rId2"/>
    <p:sldId id="257" r:id="rId3"/>
    <p:sldId id="258" r:id="rId4"/>
    <p:sldId id="270" r:id="rId5"/>
    <p:sldId id="259" r:id="rId6"/>
    <p:sldId id="277" r:id="rId7"/>
    <p:sldId id="279" r:id="rId8"/>
    <p:sldId id="280" r:id="rId9"/>
    <p:sldId id="281" r:id="rId10"/>
    <p:sldId id="287" r:id="rId11"/>
    <p:sldId id="288" r:id="rId12"/>
    <p:sldId id="294" r:id="rId13"/>
    <p:sldId id="300" r:id="rId14"/>
    <p:sldId id="301" r:id="rId15"/>
    <p:sldId id="302" r:id="rId16"/>
    <p:sldId id="303" r:id="rId17"/>
    <p:sldId id="305" r:id="rId18"/>
    <p:sldId id="282" r:id="rId19"/>
    <p:sldId id="283" r:id="rId20"/>
    <p:sldId id="284" r:id="rId21"/>
    <p:sldId id="285" r:id="rId22"/>
    <p:sldId id="286" r:id="rId23"/>
    <p:sldId id="292" r:id="rId24"/>
    <p:sldId id="293" r:id="rId25"/>
    <p:sldId id="308" r:id="rId26"/>
    <p:sldId id="312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entury Gothic" panose="020B0502020202020204" pitchFamily="34" charset="0"/>
      <p:regular r:id="rId33"/>
      <p:bold r:id="rId34"/>
      <p:italic r:id="rId35"/>
      <p:boldItalic r:id="rId36"/>
    </p:embeddedFont>
    <p:embeddedFont>
      <p:font typeface="Wingdings 3" panose="05040102010807070707" pitchFamily="18" charset="2"/>
      <p:regular r:id="rId3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96" y="17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Lisa\Downloads\means2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Lisa\Downloads\means2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Lisa\Downloads\means2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Lisa\Downloads\means2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istrator\Desktop\Segmentation_Survival_New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Visit Type by Segments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733268923565574E-2"/>
          <c:y val="0.25285671462829734"/>
          <c:w val="0.92826674503243889"/>
          <c:h val="0.5563445909938715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means2!$V$18</c:f>
              <c:strCache>
                <c:ptCount val="1"/>
                <c:pt idx="0">
                  <c:v>Visit Online</c:v>
                </c:pt>
              </c:strCache>
            </c:strRef>
          </c:tx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means2!$U$19:$U$25</c:f>
              <c:strCache>
                <c:ptCount val="6"/>
                <c:pt idx="0">
                  <c:v>Holiday Bargain Finders</c:v>
                </c:pt>
                <c:pt idx="1">
                  <c:v>Rare Visitors</c:v>
                </c:pt>
                <c:pt idx="2">
                  <c:v>The Family Guys</c:v>
                </c:pt>
                <c:pt idx="3">
                  <c:v>Clearance Freaks</c:v>
                </c:pt>
                <c:pt idx="4">
                  <c:v>Online Shoppers</c:v>
                </c:pt>
                <c:pt idx="5">
                  <c:v>Mellenial Variety Seekers</c:v>
                </c:pt>
              </c:strCache>
            </c:strRef>
          </c:cat>
          <c:val>
            <c:numRef>
              <c:f>means2!$V$19:$V$25</c:f>
              <c:numCache>
                <c:formatCode>General</c:formatCode>
                <c:ptCount val="7"/>
                <c:pt idx="0">
                  <c:v>1.18770764E-2</c:v>
                </c:pt>
                <c:pt idx="1">
                  <c:v>1.5861575199999998E-2</c:v>
                </c:pt>
                <c:pt idx="2">
                  <c:v>0.1559242938</c:v>
                </c:pt>
                <c:pt idx="3">
                  <c:v>1.6596829E-2</c:v>
                </c:pt>
                <c:pt idx="4">
                  <c:v>0.85874835890000001</c:v>
                </c:pt>
                <c:pt idx="5">
                  <c:v>7.8902609799999995E-2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B0-4AD2-AC12-B0F6B9BF0A78}"/>
            </c:ext>
          </c:extLst>
        </c:ser>
        <c:ser>
          <c:idx val="1"/>
          <c:order val="1"/>
          <c:tx>
            <c:strRef>
              <c:f>means2!$W$18</c:f>
              <c:strCache>
                <c:ptCount val="1"/>
                <c:pt idx="0">
                  <c:v>Visit on Holiday</c:v>
                </c:pt>
              </c:strCache>
            </c:strRef>
          </c:tx>
          <c:spPr>
            <a:noFill/>
            <a:ln w="9525" cap="flat" cmpd="sng" algn="ctr">
              <a:solidFill>
                <a:schemeClr val="accent3"/>
              </a:solidFill>
              <a:miter lim="800000"/>
            </a:ln>
            <a:effectLst>
              <a:glow rad="63500">
                <a:schemeClr val="accent3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means2!$U$19:$U$25</c:f>
              <c:strCache>
                <c:ptCount val="6"/>
                <c:pt idx="0">
                  <c:v>Holiday Bargain Finders</c:v>
                </c:pt>
                <c:pt idx="1">
                  <c:v>Rare Visitors</c:v>
                </c:pt>
                <c:pt idx="2">
                  <c:v>The Family Guys</c:v>
                </c:pt>
                <c:pt idx="3">
                  <c:v>Clearance Freaks</c:v>
                </c:pt>
                <c:pt idx="4">
                  <c:v>Online Shoppers</c:v>
                </c:pt>
                <c:pt idx="5">
                  <c:v>Mellenial Variety Seekers</c:v>
                </c:pt>
              </c:strCache>
            </c:strRef>
          </c:cat>
          <c:val>
            <c:numRef>
              <c:f>means2!$W$19:$W$25</c:f>
              <c:numCache>
                <c:formatCode>General</c:formatCode>
                <c:ptCount val="7"/>
                <c:pt idx="0">
                  <c:v>0.56821131449999995</c:v>
                </c:pt>
                <c:pt idx="1">
                  <c:v>4.22713688E-2</c:v>
                </c:pt>
                <c:pt idx="2">
                  <c:v>0.30973654070000001</c:v>
                </c:pt>
                <c:pt idx="3">
                  <c:v>7.5381983999999999E-2</c:v>
                </c:pt>
                <c:pt idx="4">
                  <c:v>0.29232456140000002</c:v>
                </c:pt>
                <c:pt idx="5">
                  <c:v>0.18212903229999999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BB0-4AD2-AC12-B0F6B9BF0A78}"/>
            </c:ext>
          </c:extLst>
        </c:ser>
        <c:ser>
          <c:idx val="2"/>
          <c:order val="2"/>
          <c:tx>
            <c:strRef>
              <c:f>means2!$X$18</c:f>
              <c:strCache>
                <c:ptCount val="1"/>
                <c:pt idx="0">
                  <c:v>Visit on Clearance</c:v>
                </c:pt>
              </c:strCache>
            </c:strRef>
          </c:tx>
          <c:spPr>
            <a:noFill/>
            <a:ln w="9525" cap="flat" cmpd="sng" algn="ctr">
              <a:solidFill>
                <a:schemeClr val="accent5"/>
              </a:solidFill>
              <a:miter lim="800000"/>
            </a:ln>
            <a:effectLst>
              <a:glow rad="63500">
                <a:schemeClr val="accent5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means2!$U$19:$U$25</c:f>
              <c:strCache>
                <c:ptCount val="6"/>
                <c:pt idx="0">
                  <c:v>Holiday Bargain Finders</c:v>
                </c:pt>
                <c:pt idx="1">
                  <c:v>Rare Visitors</c:v>
                </c:pt>
                <c:pt idx="2">
                  <c:v>The Family Guys</c:v>
                </c:pt>
                <c:pt idx="3">
                  <c:v>Clearance Freaks</c:v>
                </c:pt>
                <c:pt idx="4">
                  <c:v>Online Shoppers</c:v>
                </c:pt>
                <c:pt idx="5">
                  <c:v>Mellenial Variety Seekers</c:v>
                </c:pt>
              </c:strCache>
            </c:strRef>
          </c:cat>
          <c:val>
            <c:numRef>
              <c:f>means2!$X$19:$X$25</c:f>
              <c:numCache>
                <c:formatCode>General</c:formatCode>
                <c:ptCount val="7"/>
                <c:pt idx="0">
                  <c:v>7.4460132900000003E-2</c:v>
                </c:pt>
                <c:pt idx="1">
                  <c:v>4.7786396199999998E-2</c:v>
                </c:pt>
                <c:pt idx="2">
                  <c:v>7.2937853100000005E-2</c:v>
                </c:pt>
                <c:pt idx="3">
                  <c:v>0.29251415629999999</c:v>
                </c:pt>
                <c:pt idx="4">
                  <c:v>6.48140044E-2</c:v>
                </c:pt>
                <c:pt idx="5">
                  <c:v>0.1076766391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BB0-4AD2-AC12-B0F6B9BF0A78}"/>
            </c:ext>
          </c:extLst>
        </c:ser>
        <c:ser>
          <c:idx val="3"/>
          <c:order val="3"/>
          <c:tx>
            <c:strRef>
              <c:f>means2!$Y$18</c:f>
              <c:strCache>
                <c:ptCount val="1"/>
                <c:pt idx="0">
                  <c:v>Visit on Sales</c:v>
                </c:pt>
              </c:strCache>
            </c:strRef>
          </c:tx>
          <c:spPr>
            <a:noFill/>
            <a:ln w="9525" cap="flat" cmpd="sng" algn="ctr">
              <a:solidFill>
                <a:schemeClr val="accent1">
                  <a:lumMod val="60000"/>
                </a:schemeClr>
              </a:solidFill>
              <a:miter lim="800000"/>
            </a:ln>
            <a:effectLst>
              <a:glow rad="63500">
                <a:schemeClr val="accent1">
                  <a:lumMod val="60000"/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means2!$U$19:$U$25</c:f>
              <c:strCache>
                <c:ptCount val="6"/>
                <c:pt idx="0">
                  <c:v>Holiday Bargain Finders</c:v>
                </c:pt>
                <c:pt idx="1">
                  <c:v>Rare Visitors</c:v>
                </c:pt>
                <c:pt idx="2">
                  <c:v>The Family Guys</c:v>
                </c:pt>
                <c:pt idx="3">
                  <c:v>Clearance Freaks</c:v>
                </c:pt>
                <c:pt idx="4">
                  <c:v>Online Shoppers</c:v>
                </c:pt>
                <c:pt idx="5">
                  <c:v>Mellenial Variety Seekers</c:v>
                </c:pt>
              </c:strCache>
            </c:strRef>
          </c:cat>
          <c:val>
            <c:numRef>
              <c:f>means2!$Y$19:$Y$25</c:f>
              <c:numCache>
                <c:formatCode>General</c:formatCode>
                <c:ptCount val="7"/>
                <c:pt idx="0">
                  <c:v>0.1681112957</c:v>
                </c:pt>
                <c:pt idx="1">
                  <c:v>0.20402983290000001</c:v>
                </c:pt>
                <c:pt idx="2">
                  <c:v>0.19288248590000001</c:v>
                </c:pt>
                <c:pt idx="3">
                  <c:v>0.28176783690000001</c:v>
                </c:pt>
                <c:pt idx="4">
                  <c:v>0.16102625819999999</c:v>
                </c:pt>
                <c:pt idx="5">
                  <c:v>0.19123042649999999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BB0-4AD2-AC12-B0F6B9BF0A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733323736"/>
        <c:axId val="733324720"/>
      </c:barChart>
      <c:catAx>
        <c:axId val="733323736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3324720"/>
        <c:crosses val="autoZero"/>
        <c:auto val="1"/>
        <c:lblAlgn val="ctr"/>
        <c:lblOffset val="100"/>
        <c:noMultiLvlLbl val="0"/>
      </c:catAx>
      <c:valAx>
        <c:axId val="733324720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3323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Time Between 5 Visits and</a:t>
            </a:r>
          </a:p>
          <a:p>
            <a:pPr>
              <a:defRPr/>
            </a:pPr>
            <a:r>
              <a:rPr lang="en-US" dirty="0"/>
              <a:t>Discount per Person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means2!$AE$19</c:f>
              <c:strCache>
                <c:ptCount val="1"/>
                <c:pt idx="0">
                  <c:v>Average Time Between Visit</c:v>
                </c:pt>
              </c:strCache>
            </c:strRef>
          </c:tx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means2!$Z$29:$Z$34</c:f>
              <c:strCache>
                <c:ptCount val="6"/>
                <c:pt idx="0">
                  <c:v>Holiday Bargain Finders</c:v>
                </c:pt>
                <c:pt idx="1">
                  <c:v>Rare Visitors</c:v>
                </c:pt>
                <c:pt idx="2">
                  <c:v>The Family Guys</c:v>
                </c:pt>
                <c:pt idx="3">
                  <c:v>Clearance Freaks</c:v>
                </c:pt>
                <c:pt idx="4">
                  <c:v>Online Shoppers</c:v>
                </c:pt>
                <c:pt idx="5">
                  <c:v>Mellenial Variety Seekers</c:v>
                </c:pt>
              </c:strCache>
            </c:strRef>
          </c:cat>
          <c:val>
            <c:numRef>
              <c:f>means2!$AE$20:$AE$25</c:f>
              <c:numCache>
                <c:formatCode>General</c:formatCode>
                <c:ptCount val="6"/>
                <c:pt idx="0">
                  <c:v>185.93058231999998</c:v>
                </c:pt>
                <c:pt idx="1">
                  <c:v>244.19346103500001</c:v>
                </c:pt>
                <c:pt idx="2">
                  <c:v>102.859354444</c:v>
                </c:pt>
                <c:pt idx="3">
                  <c:v>127.91596119249999</c:v>
                </c:pt>
                <c:pt idx="4">
                  <c:v>174.08868575</c:v>
                </c:pt>
                <c:pt idx="5">
                  <c:v>98.334060361500008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0B-4CB7-A0CF-EC0429FD693D}"/>
            </c:ext>
          </c:extLst>
        </c:ser>
        <c:ser>
          <c:idx val="1"/>
          <c:order val="1"/>
          <c:tx>
            <c:strRef>
              <c:f>means2!$AF$19</c:f>
              <c:strCache>
                <c:ptCount val="1"/>
                <c:pt idx="0">
                  <c:v>Discount Per Person</c:v>
                </c:pt>
              </c:strCache>
            </c:strRef>
          </c:tx>
          <c:spPr>
            <a:noFill/>
            <a:ln w="9525" cap="flat" cmpd="sng" algn="ctr">
              <a:solidFill>
                <a:schemeClr val="accent3"/>
              </a:solidFill>
              <a:miter lim="800000"/>
            </a:ln>
            <a:effectLst>
              <a:glow rad="63500">
                <a:schemeClr val="accent3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means2!$Z$29:$Z$34</c:f>
              <c:strCache>
                <c:ptCount val="6"/>
                <c:pt idx="0">
                  <c:v>Holiday Bargain Finders</c:v>
                </c:pt>
                <c:pt idx="1">
                  <c:v>Rare Visitors</c:v>
                </c:pt>
                <c:pt idx="2">
                  <c:v>The Family Guys</c:v>
                </c:pt>
                <c:pt idx="3">
                  <c:v>Clearance Freaks</c:v>
                </c:pt>
                <c:pt idx="4">
                  <c:v>Online Shoppers</c:v>
                </c:pt>
                <c:pt idx="5">
                  <c:v>Mellenial Variety Seekers</c:v>
                </c:pt>
              </c:strCache>
            </c:strRef>
          </c:cat>
          <c:val>
            <c:numRef>
              <c:f>means2!$AF$20:$AF$25</c:f>
              <c:numCache>
                <c:formatCode>General</c:formatCode>
                <c:ptCount val="6"/>
                <c:pt idx="0">
                  <c:v>185.93058231999998</c:v>
                </c:pt>
                <c:pt idx="1">
                  <c:v>244.19346103500001</c:v>
                </c:pt>
                <c:pt idx="2">
                  <c:v>102.859354444</c:v>
                </c:pt>
                <c:pt idx="3">
                  <c:v>127.91596119249999</c:v>
                </c:pt>
                <c:pt idx="4">
                  <c:v>174.08868575</c:v>
                </c:pt>
                <c:pt idx="5">
                  <c:v>98.334060361500008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0B-4CB7-A0CF-EC0429FD69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745713464"/>
        <c:axId val="745716744"/>
      </c:barChart>
      <c:catAx>
        <c:axId val="74571346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5716744"/>
        <c:crosses val="autoZero"/>
        <c:auto val="1"/>
        <c:lblAlgn val="ctr"/>
        <c:lblOffset val="100"/>
        <c:noMultiLvlLbl val="0"/>
      </c:catAx>
      <c:valAx>
        <c:axId val="745716744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5713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Product Variety and</a:t>
            </a:r>
          </a:p>
          <a:p>
            <a:pPr>
              <a:defRPr/>
            </a:pPr>
            <a:r>
              <a:rPr lang="en-US" dirty="0"/>
              <a:t>Direct Mail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means2!$AB$10</c:f>
              <c:strCache>
                <c:ptCount val="1"/>
                <c:pt idx="0">
                  <c:v>Product Variety</c:v>
                </c:pt>
              </c:strCache>
            </c:strRef>
          </c:tx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means2!$AA$11:$AA$16</c:f>
              <c:strCache>
                <c:ptCount val="6"/>
                <c:pt idx="0">
                  <c:v>Holiday Bargain Finders</c:v>
                </c:pt>
                <c:pt idx="1">
                  <c:v>Rare Visitors</c:v>
                </c:pt>
                <c:pt idx="2">
                  <c:v>The Family Guys</c:v>
                </c:pt>
                <c:pt idx="3">
                  <c:v>Clearance Freaks</c:v>
                </c:pt>
                <c:pt idx="4">
                  <c:v>Online Shoppers</c:v>
                </c:pt>
                <c:pt idx="5">
                  <c:v>Mellenial Variety Seekers</c:v>
                </c:pt>
              </c:strCache>
            </c:strRef>
          </c:cat>
          <c:val>
            <c:numRef>
              <c:f>means2!$AB$11:$AB$16</c:f>
              <c:numCache>
                <c:formatCode>General</c:formatCode>
                <c:ptCount val="6"/>
                <c:pt idx="0">
                  <c:v>2.8637873753999998</c:v>
                </c:pt>
                <c:pt idx="1">
                  <c:v>3.0793556085999998</c:v>
                </c:pt>
                <c:pt idx="2">
                  <c:v>5.6124293784999999</c:v>
                </c:pt>
                <c:pt idx="3">
                  <c:v>3.2468856171999998</c:v>
                </c:pt>
                <c:pt idx="4">
                  <c:v>3.4004376368</c:v>
                </c:pt>
                <c:pt idx="5">
                  <c:v>6.2062380649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48-4C22-ADCF-5D524BAF231E}"/>
            </c:ext>
          </c:extLst>
        </c:ser>
        <c:ser>
          <c:idx val="1"/>
          <c:order val="1"/>
          <c:tx>
            <c:strRef>
              <c:f>means2!$AC$10</c:f>
              <c:strCache>
                <c:ptCount val="1"/>
                <c:pt idx="0">
                  <c:v>Direct Mail</c:v>
                </c:pt>
              </c:strCache>
            </c:strRef>
          </c:tx>
          <c:spPr>
            <a:noFill/>
            <a:ln w="9525" cap="flat" cmpd="sng" algn="ctr">
              <a:solidFill>
                <a:schemeClr val="accent3"/>
              </a:solidFill>
              <a:miter lim="800000"/>
            </a:ln>
            <a:effectLst>
              <a:glow rad="63500">
                <a:schemeClr val="accent3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means2!$AA$11:$AA$16</c:f>
              <c:strCache>
                <c:ptCount val="6"/>
                <c:pt idx="0">
                  <c:v>Holiday Bargain Finders</c:v>
                </c:pt>
                <c:pt idx="1">
                  <c:v>Rare Visitors</c:v>
                </c:pt>
                <c:pt idx="2">
                  <c:v>The Family Guys</c:v>
                </c:pt>
                <c:pt idx="3">
                  <c:v>Clearance Freaks</c:v>
                </c:pt>
                <c:pt idx="4">
                  <c:v>Online Shoppers</c:v>
                </c:pt>
                <c:pt idx="5">
                  <c:v>Mellenial Variety Seekers</c:v>
                </c:pt>
              </c:strCache>
            </c:strRef>
          </c:cat>
          <c:val>
            <c:numRef>
              <c:f>means2!$AC$11:$AC$16</c:f>
              <c:numCache>
                <c:formatCode>General</c:formatCode>
                <c:ptCount val="6"/>
                <c:pt idx="0">
                  <c:v>3.7898671095999998</c:v>
                </c:pt>
                <c:pt idx="1">
                  <c:v>3.1879474939999999</c:v>
                </c:pt>
                <c:pt idx="2">
                  <c:v>5.5864406779999998</c:v>
                </c:pt>
                <c:pt idx="3">
                  <c:v>4.0396375990999998</c:v>
                </c:pt>
                <c:pt idx="4">
                  <c:v>4.8358862144000003</c:v>
                </c:pt>
                <c:pt idx="5">
                  <c:v>7.2393380013000002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448-4C22-ADCF-5D524BAF23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720439560"/>
        <c:axId val="720440216"/>
      </c:barChart>
      <c:catAx>
        <c:axId val="720439560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0440216"/>
        <c:crosses val="autoZero"/>
        <c:auto val="1"/>
        <c:lblAlgn val="ctr"/>
        <c:lblOffset val="100"/>
        <c:noMultiLvlLbl val="0"/>
      </c:catAx>
      <c:valAx>
        <c:axId val="720440216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0439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Size of Household and</a:t>
            </a:r>
          </a:p>
          <a:p>
            <a:pPr>
              <a:defRPr/>
            </a:pPr>
            <a:r>
              <a:rPr lang="en-US" dirty="0"/>
              <a:t>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means2!$AA$28</c:f>
              <c:strCache>
                <c:ptCount val="1"/>
                <c:pt idx="0">
                  <c:v>Size of Household</c:v>
                </c:pt>
              </c:strCache>
            </c:strRef>
          </c:tx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means2!$Z$29:$Z$34</c:f>
              <c:strCache>
                <c:ptCount val="6"/>
                <c:pt idx="0">
                  <c:v>Holiday Bargain Finders</c:v>
                </c:pt>
                <c:pt idx="1">
                  <c:v>Rare Visitors</c:v>
                </c:pt>
                <c:pt idx="2">
                  <c:v>The Family Guys</c:v>
                </c:pt>
                <c:pt idx="3">
                  <c:v>Clearance Freaks</c:v>
                </c:pt>
                <c:pt idx="4">
                  <c:v>Online Shoppers</c:v>
                </c:pt>
                <c:pt idx="5">
                  <c:v>Mellenial Variety Seekers</c:v>
                </c:pt>
              </c:strCache>
            </c:strRef>
          </c:cat>
          <c:val>
            <c:numRef>
              <c:f>means2!$AA$29:$AA$34</c:f>
              <c:numCache>
                <c:formatCode>General</c:formatCode>
                <c:ptCount val="6"/>
                <c:pt idx="0">
                  <c:v>1.8854961830000001</c:v>
                </c:pt>
                <c:pt idx="1">
                  <c:v>1.942414861</c:v>
                </c:pt>
                <c:pt idx="2">
                  <c:v>2.8165467629999998</c:v>
                </c:pt>
                <c:pt idx="3">
                  <c:v>2.0556872039999998</c:v>
                </c:pt>
                <c:pt idx="4">
                  <c:v>2.0923423419999998</c:v>
                </c:pt>
                <c:pt idx="5">
                  <c:v>2.9980053189999998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7F-4B23-BC0E-C564D2D1603A}"/>
            </c:ext>
          </c:extLst>
        </c:ser>
        <c:ser>
          <c:idx val="1"/>
          <c:order val="1"/>
          <c:tx>
            <c:strRef>
              <c:f>means2!$AB$28</c:f>
              <c:strCache>
                <c:ptCount val="1"/>
                <c:pt idx="0">
                  <c:v>Age (in 10)</c:v>
                </c:pt>
              </c:strCache>
            </c:strRef>
          </c:tx>
          <c:spPr>
            <a:noFill/>
            <a:ln w="9525" cap="flat" cmpd="sng" algn="ctr">
              <a:solidFill>
                <a:schemeClr val="accent2"/>
              </a:solidFill>
              <a:miter lim="800000"/>
            </a:ln>
            <a:effectLst>
              <a:glow rad="63500">
                <a:schemeClr val="accent2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means2!$Z$29:$Z$34</c:f>
              <c:strCache>
                <c:ptCount val="6"/>
                <c:pt idx="0">
                  <c:v>Holiday Bargain Finders</c:v>
                </c:pt>
                <c:pt idx="1">
                  <c:v>Rare Visitors</c:v>
                </c:pt>
                <c:pt idx="2">
                  <c:v>The Family Guys</c:v>
                </c:pt>
                <c:pt idx="3">
                  <c:v>Clearance Freaks</c:v>
                </c:pt>
                <c:pt idx="4">
                  <c:v>Online Shoppers</c:v>
                </c:pt>
                <c:pt idx="5">
                  <c:v>Mellenial Variety Seekers</c:v>
                </c:pt>
              </c:strCache>
            </c:strRef>
          </c:cat>
          <c:val>
            <c:numRef>
              <c:f>means2!$AC$29:$AC$34</c:f>
              <c:numCache>
                <c:formatCode>General</c:formatCode>
                <c:ptCount val="6"/>
                <c:pt idx="0">
                  <c:v>3.4132890369999997</c:v>
                </c:pt>
                <c:pt idx="1">
                  <c:v>3.3529236280000001</c:v>
                </c:pt>
                <c:pt idx="2">
                  <c:v>3.7246327680000002</c:v>
                </c:pt>
                <c:pt idx="3">
                  <c:v>3.3261608150000002</c:v>
                </c:pt>
                <c:pt idx="4">
                  <c:v>2.60940919</c:v>
                </c:pt>
                <c:pt idx="5">
                  <c:v>2.489751751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37F-4B23-BC0E-C564D2D160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578027024"/>
        <c:axId val="580661296"/>
      </c:barChart>
      <c:catAx>
        <c:axId val="57802702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0661296"/>
        <c:crosses val="autoZero"/>
        <c:auto val="1"/>
        <c:lblAlgn val="ctr"/>
        <c:lblOffset val="100"/>
        <c:noMultiLvlLbl val="0"/>
      </c:catAx>
      <c:valAx>
        <c:axId val="580661296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8027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2839998249094123E-2"/>
          <c:y val="2.9995424463168861E-2"/>
          <c:w val="0.90022150501929565"/>
          <c:h val="0.84549822786516959"/>
        </c:manualLayout>
      </c:layout>
      <c:lineChart>
        <c:grouping val="standard"/>
        <c:varyColors val="0"/>
        <c:ser>
          <c:idx val="4"/>
          <c:order val="4"/>
          <c:tx>
            <c:strRef>
              <c:f>'Holiday Bargain Finders'!$B$103</c:f>
              <c:strCache>
                <c:ptCount val="1"/>
                <c:pt idx="0">
                  <c:v>Current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dLbls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'Holiday Bargain Finders'!$A$104:$A$107</c:f>
              <c:strCache>
                <c:ptCount val="4"/>
                <c:pt idx="0">
                  <c:v>timeuntil_2</c:v>
                </c:pt>
                <c:pt idx="1">
                  <c:v>timeuntil_3</c:v>
                </c:pt>
                <c:pt idx="2">
                  <c:v>timeuntil_4</c:v>
                </c:pt>
                <c:pt idx="3">
                  <c:v>timeuntil_5</c:v>
                </c:pt>
              </c:strCache>
            </c:strRef>
          </c:cat>
          <c:val>
            <c:numRef>
              <c:f>'Holiday Bargain Finders'!$B$104:$B$107</c:f>
              <c:numCache>
                <c:formatCode>0</c:formatCode>
                <c:ptCount val="4"/>
                <c:pt idx="0">
                  <c:v>358.1368564</c:v>
                </c:pt>
                <c:pt idx="1">
                  <c:v>481.84965010000002</c:v>
                </c:pt>
                <c:pt idx="2">
                  <c:v>613.29524600000002</c:v>
                </c:pt>
                <c:pt idx="3">
                  <c:v>743.72232929999996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8D5-44BC-93A1-DA7EE9235F39}"/>
            </c:ext>
          </c:extLst>
        </c:ser>
        <c:ser>
          <c:idx val="5"/>
          <c:order val="5"/>
          <c:tx>
            <c:strRef>
              <c:f>'Holiday Bargain Finders'!$C$103</c:f>
              <c:strCache>
                <c:ptCount val="1"/>
                <c:pt idx="0">
                  <c:v>Direct Mail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'Holiday Bargain Finders'!$A$104:$A$107</c:f>
              <c:strCache>
                <c:ptCount val="4"/>
                <c:pt idx="0">
                  <c:v>timeuntil_2</c:v>
                </c:pt>
                <c:pt idx="1">
                  <c:v>timeuntil_3</c:v>
                </c:pt>
                <c:pt idx="2">
                  <c:v>timeuntil_4</c:v>
                </c:pt>
                <c:pt idx="3">
                  <c:v>timeuntil_5</c:v>
                </c:pt>
              </c:strCache>
            </c:strRef>
          </c:cat>
          <c:val>
            <c:numRef>
              <c:f>'Holiday Bargain Finders'!$C$104:$C$107</c:f>
              <c:numCache>
                <c:formatCode>0</c:formatCode>
                <c:ptCount val="4"/>
                <c:pt idx="0">
                  <c:v>297.75567845863873</c:v>
                </c:pt>
                <c:pt idx="1">
                  <c:v>421.46847215863875</c:v>
                </c:pt>
                <c:pt idx="2">
                  <c:v>534.11366160428918</c:v>
                </c:pt>
                <c:pt idx="3">
                  <c:v>664.54074490428911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8D5-44BC-93A1-DA7EE9235F39}"/>
            </c:ext>
          </c:extLst>
        </c:ser>
        <c:ser>
          <c:idx val="6"/>
          <c:order val="6"/>
          <c:tx>
            <c:strRef>
              <c:f>'Holiday Bargain Finders'!$D$103</c:f>
              <c:strCache>
                <c:ptCount val="1"/>
                <c:pt idx="0">
                  <c:v>Web Exclusive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'Holiday Bargain Finders'!$A$104:$A$107</c:f>
              <c:strCache>
                <c:ptCount val="4"/>
                <c:pt idx="0">
                  <c:v>timeuntil_2</c:v>
                </c:pt>
                <c:pt idx="1">
                  <c:v>timeuntil_3</c:v>
                </c:pt>
                <c:pt idx="2">
                  <c:v>timeuntil_4</c:v>
                </c:pt>
                <c:pt idx="3">
                  <c:v>timeuntil_5</c:v>
                </c:pt>
              </c:strCache>
            </c:strRef>
          </c:cat>
          <c:val>
            <c:numRef>
              <c:f>'Holiday Bargain Finders'!$D$104:$D$107</c:f>
              <c:numCache>
                <c:formatCode>0</c:formatCode>
                <c:ptCount val="4"/>
                <c:pt idx="0">
                  <c:v>252.89229957542554</c:v>
                </c:pt>
                <c:pt idx="1">
                  <c:v>350.69708764446261</c:v>
                </c:pt>
                <c:pt idx="2">
                  <c:v>434.84579298189658</c:v>
                </c:pt>
                <c:pt idx="3">
                  <c:v>537.16854765758399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8D5-44BC-93A1-DA7EE9235F39}"/>
            </c:ext>
          </c:extLst>
        </c:ser>
        <c:ser>
          <c:idx val="7"/>
          <c:order val="7"/>
          <c:tx>
            <c:strRef>
              <c:f>'Holiday Bargain Finders'!$E$103</c:f>
              <c:strCache>
                <c:ptCount val="1"/>
                <c:pt idx="0">
                  <c:v>Product Category Advertised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dLbls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'Holiday Bargain Finders'!$A$104:$A$107</c:f>
              <c:strCache>
                <c:ptCount val="4"/>
                <c:pt idx="0">
                  <c:v>timeuntil_2</c:v>
                </c:pt>
                <c:pt idx="1">
                  <c:v>timeuntil_3</c:v>
                </c:pt>
                <c:pt idx="2">
                  <c:v>timeuntil_4</c:v>
                </c:pt>
                <c:pt idx="3">
                  <c:v>timeuntil_5</c:v>
                </c:pt>
              </c:strCache>
            </c:strRef>
          </c:cat>
          <c:val>
            <c:numRef>
              <c:f>'Holiday Bargain Finders'!$E$104:$E$107</c:f>
              <c:numCache>
                <c:formatCode>0</c:formatCode>
                <c:ptCount val="4"/>
                <c:pt idx="0">
                  <c:v>251.71109772942532</c:v>
                </c:pt>
                <c:pt idx="1">
                  <c:v>344.75894889195888</c:v>
                </c:pt>
                <c:pt idx="2">
                  <c:v>416.45045110489093</c:v>
                </c:pt>
                <c:pt idx="3">
                  <c:v>471.5899937626678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8D5-44BC-93A1-DA7EE9235F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24504336"/>
        <c:axId val="624504656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'Holiday Bargain Finders'!$A$104</c15:sqref>
                        </c15:formulaRef>
                      </c:ext>
                    </c:extLst>
                    <c:strCache>
                      <c:ptCount val="1"/>
                      <c:pt idx="0">
                        <c:v>timeuntil_2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>
                      <c:ext uri="{02D57815-91ED-43cb-92C2-25804820EDAC}">
                        <c15:formulaRef>
                          <c15:sqref>'Holiday Bargain Finders'!$A$104:$A$107</c15:sqref>
                        </c15:formulaRef>
                      </c:ext>
                    </c:extLst>
                    <c:strCache>
                      <c:ptCount val="4"/>
                      <c:pt idx="0">
                        <c:v>timeuntil_2</c:v>
                      </c:pt>
                      <c:pt idx="1">
                        <c:v>timeuntil_3</c:v>
                      </c:pt>
                      <c:pt idx="2">
                        <c:v>timeuntil_4</c:v>
                      </c:pt>
                      <c:pt idx="3">
                        <c:v>timeuntil_5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'Holiday Bargain Finders'!$B$104:$E$104</c15:sqref>
                        </c15:formulaRef>
                      </c:ext>
                    </c:extLst>
                    <c:numCache>
                      <c:formatCode>0</c:formatCode>
                      <c:ptCount val="4"/>
                      <c:pt idx="0">
                        <c:v>358.1368564</c:v>
                      </c:pt>
                      <c:pt idx="1">
                        <c:v>297.75567845863873</c:v>
                      </c:pt>
                      <c:pt idx="2">
                        <c:v>252.89229957542554</c:v>
                      </c:pt>
                      <c:pt idx="3">
                        <c:v>251.71109772942532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4-68D5-44BC-93A1-DA7EE9235F39}"/>
                  </c:ext>
                </c:extLst>
              </c15:ser>
            </c15:filteredLineSeries>
            <c15:filteredLin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'Holiday Bargain Finders'!$A$105</c15:sqref>
                        </c15:formulaRef>
                      </c:ext>
                    </c:extLst>
                    <c:strCache>
                      <c:ptCount val="1"/>
                      <c:pt idx="0">
                        <c:v>timeuntil_3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'Holiday Bargain Finders'!$A$104:$A$107</c15:sqref>
                        </c15:formulaRef>
                      </c:ext>
                    </c:extLst>
                    <c:strCache>
                      <c:ptCount val="4"/>
                      <c:pt idx="0">
                        <c:v>timeuntil_2</c:v>
                      </c:pt>
                      <c:pt idx="1">
                        <c:v>timeuntil_3</c:v>
                      </c:pt>
                      <c:pt idx="2">
                        <c:v>timeuntil_4</c:v>
                      </c:pt>
                      <c:pt idx="3">
                        <c:v>timeuntil_5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'Holiday Bargain Finders'!$B$105:$E$105</c15:sqref>
                        </c15:formulaRef>
                      </c:ext>
                    </c:extLst>
                    <c:numCache>
                      <c:formatCode>0</c:formatCode>
                      <c:ptCount val="4"/>
                      <c:pt idx="0">
                        <c:v>481.84965010000002</c:v>
                      </c:pt>
                      <c:pt idx="1">
                        <c:v>421.46847215863875</c:v>
                      </c:pt>
                      <c:pt idx="2">
                        <c:v>350.69708764446261</c:v>
                      </c:pt>
                      <c:pt idx="3">
                        <c:v>344.75894889195888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68D5-44BC-93A1-DA7EE9235F39}"/>
                  </c:ext>
                </c:extLst>
              </c15:ser>
            </c15:filteredLineSeries>
            <c15:filteredLin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'Holiday Bargain Finders'!$A$106</c15:sqref>
                        </c15:formulaRef>
                      </c:ext>
                    </c:extLst>
                    <c:strCache>
                      <c:ptCount val="1"/>
                      <c:pt idx="0">
                        <c:v>timeuntil_4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'Holiday Bargain Finders'!$A$104:$A$107</c15:sqref>
                        </c15:formulaRef>
                      </c:ext>
                    </c:extLst>
                    <c:strCache>
                      <c:ptCount val="4"/>
                      <c:pt idx="0">
                        <c:v>timeuntil_2</c:v>
                      </c:pt>
                      <c:pt idx="1">
                        <c:v>timeuntil_3</c:v>
                      </c:pt>
                      <c:pt idx="2">
                        <c:v>timeuntil_4</c:v>
                      </c:pt>
                      <c:pt idx="3">
                        <c:v>timeuntil_5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'Holiday Bargain Finders'!$B$106:$E$106</c15:sqref>
                        </c15:formulaRef>
                      </c:ext>
                    </c:extLst>
                    <c:numCache>
                      <c:formatCode>0</c:formatCode>
                      <c:ptCount val="4"/>
                      <c:pt idx="0">
                        <c:v>613.29524600000002</c:v>
                      </c:pt>
                      <c:pt idx="1">
                        <c:v>534.11366160428918</c:v>
                      </c:pt>
                      <c:pt idx="2">
                        <c:v>434.84579298189658</c:v>
                      </c:pt>
                      <c:pt idx="3">
                        <c:v>416.45045110489093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68D5-44BC-93A1-DA7EE9235F39}"/>
                  </c:ext>
                </c:extLst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'Holiday Bargain Finders'!$A$107</c15:sqref>
                        </c15:formulaRef>
                      </c:ext>
                    </c:extLst>
                    <c:strCache>
                      <c:ptCount val="1"/>
                      <c:pt idx="0">
                        <c:v>timeuntil_5</c:v>
                      </c:pt>
                    </c:strCache>
                  </c:strRef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'Holiday Bargain Finders'!$A$104:$A$107</c15:sqref>
                        </c15:formulaRef>
                      </c:ext>
                    </c:extLst>
                    <c:strCache>
                      <c:ptCount val="4"/>
                      <c:pt idx="0">
                        <c:v>timeuntil_2</c:v>
                      </c:pt>
                      <c:pt idx="1">
                        <c:v>timeuntil_3</c:v>
                      </c:pt>
                      <c:pt idx="2">
                        <c:v>timeuntil_4</c:v>
                      </c:pt>
                      <c:pt idx="3">
                        <c:v>timeuntil_5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'Holiday Bargain Finders'!$B$107:$E$107</c15:sqref>
                        </c15:formulaRef>
                      </c:ext>
                    </c:extLst>
                    <c:numCache>
                      <c:formatCode>0</c:formatCode>
                      <c:ptCount val="4"/>
                      <c:pt idx="0">
                        <c:v>743.72232929999996</c:v>
                      </c:pt>
                      <c:pt idx="1">
                        <c:v>664.54074490428911</c:v>
                      </c:pt>
                      <c:pt idx="2">
                        <c:v>537.16854765758399</c:v>
                      </c:pt>
                      <c:pt idx="3">
                        <c:v>471.5899937626678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68D5-44BC-93A1-DA7EE9235F39}"/>
                  </c:ext>
                </c:extLst>
              </c15:ser>
            </c15:filteredLineSeries>
          </c:ext>
        </c:extLst>
      </c:lineChart>
      <c:catAx>
        <c:axId val="624504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4504656"/>
        <c:crosses val="autoZero"/>
        <c:auto val="1"/>
        <c:lblAlgn val="ctr"/>
        <c:lblOffset val="100"/>
        <c:noMultiLvlLbl val="0"/>
      </c:catAx>
      <c:valAx>
        <c:axId val="624504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4504336"/>
        <c:crosses val="autoZero"/>
        <c:crossBetween val="between"/>
      </c:valAx>
      <c:spPr>
        <a:solidFill>
          <a:schemeClr val="tx1">
            <a:alpha val="80000"/>
          </a:schemeClr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7A5993-3DB8-4C51-A4CD-51BFB8516B86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8FBBFA0-EBBD-47E4-B6AD-2B41647FA7A2}">
      <dgm:prSet/>
      <dgm:spPr/>
      <dgm:t>
        <a:bodyPr/>
        <a:lstStyle/>
        <a:p>
          <a:r>
            <a:rPr lang="en-US"/>
            <a:t>Executive Summary</a:t>
          </a:r>
        </a:p>
      </dgm:t>
    </dgm:pt>
    <dgm:pt modelId="{4828066B-0313-447B-AE27-B9B85DC59009}" type="parTrans" cxnId="{0C5647C7-D42E-4096-9E11-74EEB55093FF}">
      <dgm:prSet/>
      <dgm:spPr/>
      <dgm:t>
        <a:bodyPr/>
        <a:lstStyle/>
        <a:p>
          <a:endParaRPr lang="en-US"/>
        </a:p>
      </dgm:t>
    </dgm:pt>
    <dgm:pt modelId="{304B1595-2BA4-4186-B88B-8FD6D14A7453}" type="sibTrans" cxnId="{0C5647C7-D42E-4096-9E11-74EEB55093FF}">
      <dgm:prSet/>
      <dgm:spPr/>
      <dgm:t>
        <a:bodyPr/>
        <a:lstStyle/>
        <a:p>
          <a:endParaRPr lang="en-US"/>
        </a:p>
      </dgm:t>
    </dgm:pt>
    <dgm:pt modelId="{DAFBBDC0-0134-4B00-AED7-11E97E6A2750}">
      <dgm:prSet/>
      <dgm:spPr/>
      <dgm:t>
        <a:bodyPr/>
        <a:lstStyle/>
        <a:p>
          <a:r>
            <a:rPr lang="en-US" dirty="0"/>
            <a:t>Financial Implication</a:t>
          </a:r>
        </a:p>
      </dgm:t>
    </dgm:pt>
    <dgm:pt modelId="{37232113-581E-4C9B-AFAC-1AFC98B9AE8E}" type="parTrans" cxnId="{F5607DED-1F1C-458F-99E2-C570C5A4F2FE}">
      <dgm:prSet/>
      <dgm:spPr/>
      <dgm:t>
        <a:bodyPr/>
        <a:lstStyle/>
        <a:p>
          <a:endParaRPr lang="en-US"/>
        </a:p>
      </dgm:t>
    </dgm:pt>
    <dgm:pt modelId="{6FED454D-1DFA-4B03-A2EE-18FE840919E6}" type="sibTrans" cxnId="{F5607DED-1F1C-458F-99E2-C570C5A4F2FE}">
      <dgm:prSet/>
      <dgm:spPr/>
      <dgm:t>
        <a:bodyPr/>
        <a:lstStyle/>
        <a:p>
          <a:endParaRPr lang="en-US"/>
        </a:p>
      </dgm:t>
    </dgm:pt>
    <dgm:pt modelId="{89C90C6B-D3CF-4D70-9FA8-75B338603561}">
      <dgm:prSet/>
      <dgm:spPr/>
      <dgm:t>
        <a:bodyPr/>
        <a:lstStyle/>
        <a:p>
          <a:r>
            <a:rPr lang="en-US" dirty="0"/>
            <a:t>Analytics Roadmap</a:t>
          </a:r>
        </a:p>
      </dgm:t>
    </dgm:pt>
    <dgm:pt modelId="{6F88E09A-06F0-43FD-A599-A0F2587C4990}" type="parTrans" cxnId="{E426F3DD-1F80-4BF1-AD9C-D8D4FE459501}">
      <dgm:prSet/>
      <dgm:spPr/>
      <dgm:t>
        <a:bodyPr/>
        <a:lstStyle/>
        <a:p>
          <a:endParaRPr lang="en-US"/>
        </a:p>
      </dgm:t>
    </dgm:pt>
    <dgm:pt modelId="{795FD684-8F47-45A2-9172-7ED20AB73D39}" type="sibTrans" cxnId="{E426F3DD-1F80-4BF1-AD9C-D8D4FE459501}">
      <dgm:prSet/>
      <dgm:spPr/>
      <dgm:t>
        <a:bodyPr/>
        <a:lstStyle/>
        <a:p>
          <a:endParaRPr lang="en-US"/>
        </a:p>
      </dgm:t>
    </dgm:pt>
    <dgm:pt modelId="{431DD188-396C-4899-9E54-3CBC19707B9B}">
      <dgm:prSet/>
      <dgm:spPr/>
      <dgm:t>
        <a:bodyPr/>
        <a:lstStyle/>
        <a:p>
          <a:r>
            <a:rPr lang="en-US" dirty="0"/>
            <a:t>Customer Segmentation</a:t>
          </a:r>
        </a:p>
      </dgm:t>
    </dgm:pt>
    <dgm:pt modelId="{D1E49B0B-5B1E-45B5-8E45-FC7AF72244CB}" type="parTrans" cxnId="{023DD199-C996-4478-B1B4-E8C478EB3D82}">
      <dgm:prSet/>
      <dgm:spPr/>
      <dgm:t>
        <a:bodyPr/>
        <a:lstStyle/>
        <a:p>
          <a:endParaRPr lang="en-US"/>
        </a:p>
      </dgm:t>
    </dgm:pt>
    <dgm:pt modelId="{310BF945-B097-431B-9DF5-0B40BD86C51D}" type="sibTrans" cxnId="{023DD199-C996-4478-B1B4-E8C478EB3D82}">
      <dgm:prSet/>
      <dgm:spPr/>
      <dgm:t>
        <a:bodyPr/>
        <a:lstStyle/>
        <a:p>
          <a:endParaRPr lang="en-US"/>
        </a:p>
      </dgm:t>
    </dgm:pt>
    <dgm:pt modelId="{AFE9CCD4-FE06-472D-93C1-D2D4CF521498}">
      <dgm:prSet/>
      <dgm:spPr/>
      <dgm:t>
        <a:bodyPr/>
        <a:lstStyle/>
        <a:p>
          <a:r>
            <a:rPr lang="en-US" dirty="0"/>
            <a:t>Holiday Bargain Finders</a:t>
          </a:r>
        </a:p>
      </dgm:t>
    </dgm:pt>
    <dgm:pt modelId="{FE612844-230D-4686-824C-0DAFC6134551}" type="parTrans" cxnId="{103C8A58-7268-434F-8A86-4772D4F4B2C4}">
      <dgm:prSet/>
      <dgm:spPr/>
      <dgm:t>
        <a:bodyPr/>
        <a:lstStyle/>
        <a:p>
          <a:endParaRPr lang="en-US"/>
        </a:p>
      </dgm:t>
    </dgm:pt>
    <dgm:pt modelId="{02051064-3334-4AD4-BCE9-39A286154654}" type="sibTrans" cxnId="{103C8A58-7268-434F-8A86-4772D4F4B2C4}">
      <dgm:prSet/>
      <dgm:spPr/>
      <dgm:t>
        <a:bodyPr/>
        <a:lstStyle/>
        <a:p>
          <a:endParaRPr lang="en-US"/>
        </a:p>
      </dgm:t>
    </dgm:pt>
    <dgm:pt modelId="{F0F4310A-0823-4E43-95E6-CED431E742F6}">
      <dgm:prSet/>
      <dgm:spPr/>
      <dgm:t>
        <a:bodyPr/>
        <a:lstStyle/>
        <a:p>
          <a:r>
            <a:rPr lang="en-US" dirty="0"/>
            <a:t>Online Shoppers</a:t>
          </a:r>
        </a:p>
      </dgm:t>
    </dgm:pt>
    <dgm:pt modelId="{22FDD82F-A395-4DB9-A482-1C5470E176BA}" type="sibTrans" cxnId="{162F45A5-D0D1-4360-B966-3E2FD47914B0}">
      <dgm:prSet/>
      <dgm:spPr/>
      <dgm:t>
        <a:bodyPr/>
        <a:lstStyle/>
        <a:p>
          <a:endParaRPr lang="en-US"/>
        </a:p>
      </dgm:t>
    </dgm:pt>
    <dgm:pt modelId="{C39DA559-8516-4980-BE75-798BC7C13E37}" type="parTrans" cxnId="{162F45A5-D0D1-4360-B966-3E2FD47914B0}">
      <dgm:prSet/>
      <dgm:spPr/>
      <dgm:t>
        <a:bodyPr/>
        <a:lstStyle/>
        <a:p>
          <a:endParaRPr lang="en-US"/>
        </a:p>
      </dgm:t>
    </dgm:pt>
    <dgm:pt modelId="{73AAF484-950E-42FD-88BE-78365C44C2D4}" type="pres">
      <dgm:prSet presAssocID="{827A5993-3DB8-4C51-A4CD-51BFB8516B86}" presName="vert0" presStyleCnt="0">
        <dgm:presLayoutVars>
          <dgm:dir/>
          <dgm:animOne val="branch"/>
          <dgm:animLvl val="lvl"/>
        </dgm:presLayoutVars>
      </dgm:prSet>
      <dgm:spPr/>
    </dgm:pt>
    <dgm:pt modelId="{23ED1EF4-3CBF-4910-869B-E7C7EC42A785}" type="pres">
      <dgm:prSet presAssocID="{E8FBBFA0-EBBD-47E4-B6AD-2B41647FA7A2}" presName="thickLine" presStyleLbl="alignNode1" presStyleIdx="0" presStyleCnt="6"/>
      <dgm:spPr/>
    </dgm:pt>
    <dgm:pt modelId="{97C33D50-D50E-42FC-8F1D-27630DD07327}" type="pres">
      <dgm:prSet presAssocID="{E8FBBFA0-EBBD-47E4-B6AD-2B41647FA7A2}" presName="horz1" presStyleCnt="0"/>
      <dgm:spPr/>
    </dgm:pt>
    <dgm:pt modelId="{D3B46640-7381-47FE-860E-F4551861CE53}" type="pres">
      <dgm:prSet presAssocID="{E8FBBFA0-EBBD-47E4-B6AD-2B41647FA7A2}" presName="tx1" presStyleLbl="revTx" presStyleIdx="0" presStyleCnt="6"/>
      <dgm:spPr/>
    </dgm:pt>
    <dgm:pt modelId="{C839A07C-97C3-416B-9EA2-2E9169F04315}" type="pres">
      <dgm:prSet presAssocID="{E8FBBFA0-EBBD-47E4-B6AD-2B41647FA7A2}" presName="vert1" presStyleCnt="0"/>
      <dgm:spPr/>
    </dgm:pt>
    <dgm:pt modelId="{098CA9B8-C060-4BE6-938E-58A0EEE2CE23}" type="pres">
      <dgm:prSet presAssocID="{DAFBBDC0-0134-4B00-AED7-11E97E6A2750}" presName="thickLine" presStyleLbl="alignNode1" presStyleIdx="1" presStyleCnt="6"/>
      <dgm:spPr/>
    </dgm:pt>
    <dgm:pt modelId="{1D1B6D1B-5462-42B1-BE5B-39B542E74AD0}" type="pres">
      <dgm:prSet presAssocID="{DAFBBDC0-0134-4B00-AED7-11E97E6A2750}" presName="horz1" presStyleCnt="0"/>
      <dgm:spPr/>
    </dgm:pt>
    <dgm:pt modelId="{ADACB08B-0276-4E48-A26D-3EFA0F3A9535}" type="pres">
      <dgm:prSet presAssocID="{DAFBBDC0-0134-4B00-AED7-11E97E6A2750}" presName="tx1" presStyleLbl="revTx" presStyleIdx="1" presStyleCnt="6"/>
      <dgm:spPr/>
    </dgm:pt>
    <dgm:pt modelId="{296F7B65-F368-4909-8B62-6FDE0D4E1D26}" type="pres">
      <dgm:prSet presAssocID="{DAFBBDC0-0134-4B00-AED7-11E97E6A2750}" presName="vert1" presStyleCnt="0"/>
      <dgm:spPr/>
    </dgm:pt>
    <dgm:pt modelId="{6802862B-A307-4A92-841E-9DDBD01F931A}" type="pres">
      <dgm:prSet presAssocID="{89C90C6B-D3CF-4D70-9FA8-75B338603561}" presName="thickLine" presStyleLbl="alignNode1" presStyleIdx="2" presStyleCnt="6"/>
      <dgm:spPr/>
    </dgm:pt>
    <dgm:pt modelId="{FD48244C-6349-4AB3-9C08-8ECD9096A0A3}" type="pres">
      <dgm:prSet presAssocID="{89C90C6B-D3CF-4D70-9FA8-75B338603561}" presName="horz1" presStyleCnt="0"/>
      <dgm:spPr/>
    </dgm:pt>
    <dgm:pt modelId="{09A52257-D59B-4807-B78A-66BD7FC9DF96}" type="pres">
      <dgm:prSet presAssocID="{89C90C6B-D3CF-4D70-9FA8-75B338603561}" presName="tx1" presStyleLbl="revTx" presStyleIdx="2" presStyleCnt="6"/>
      <dgm:spPr/>
    </dgm:pt>
    <dgm:pt modelId="{3C74D4F5-1F5F-40C1-BD4B-A9E4BBC86438}" type="pres">
      <dgm:prSet presAssocID="{89C90C6B-D3CF-4D70-9FA8-75B338603561}" presName="vert1" presStyleCnt="0"/>
      <dgm:spPr/>
    </dgm:pt>
    <dgm:pt modelId="{9EB2DF67-A3FB-48FB-BD3C-E60CC7F73DCA}" type="pres">
      <dgm:prSet presAssocID="{431DD188-396C-4899-9E54-3CBC19707B9B}" presName="thickLine" presStyleLbl="alignNode1" presStyleIdx="3" presStyleCnt="6"/>
      <dgm:spPr/>
    </dgm:pt>
    <dgm:pt modelId="{C9BFE89F-AA00-446B-B658-E5849B8C27E7}" type="pres">
      <dgm:prSet presAssocID="{431DD188-396C-4899-9E54-3CBC19707B9B}" presName="horz1" presStyleCnt="0"/>
      <dgm:spPr/>
    </dgm:pt>
    <dgm:pt modelId="{C5CD8AEB-8BEF-4E4D-A48A-42F7E9060A14}" type="pres">
      <dgm:prSet presAssocID="{431DD188-396C-4899-9E54-3CBC19707B9B}" presName="tx1" presStyleLbl="revTx" presStyleIdx="3" presStyleCnt="6"/>
      <dgm:spPr/>
    </dgm:pt>
    <dgm:pt modelId="{0A35F3D0-8113-4263-BC0C-19650F659C96}" type="pres">
      <dgm:prSet presAssocID="{431DD188-396C-4899-9E54-3CBC19707B9B}" presName="vert1" presStyleCnt="0"/>
      <dgm:spPr/>
    </dgm:pt>
    <dgm:pt modelId="{216D3050-13CC-4909-A5AE-61EC28A760A8}" type="pres">
      <dgm:prSet presAssocID="{F0F4310A-0823-4E43-95E6-CED431E742F6}" presName="thickLine" presStyleLbl="alignNode1" presStyleIdx="4" presStyleCnt="6"/>
      <dgm:spPr/>
    </dgm:pt>
    <dgm:pt modelId="{E6C3AB02-163F-4B31-80F9-321B1B9D41BA}" type="pres">
      <dgm:prSet presAssocID="{F0F4310A-0823-4E43-95E6-CED431E742F6}" presName="horz1" presStyleCnt="0"/>
      <dgm:spPr/>
    </dgm:pt>
    <dgm:pt modelId="{55283852-0B0D-4B9D-917F-53CE50A2BE15}" type="pres">
      <dgm:prSet presAssocID="{F0F4310A-0823-4E43-95E6-CED431E742F6}" presName="tx1" presStyleLbl="revTx" presStyleIdx="4" presStyleCnt="6"/>
      <dgm:spPr/>
    </dgm:pt>
    <dgm:pt modelId="{827A5123-AAA9-4761-A564-93D3C7BD8D47}" type="pres">
      <dgm:prSet presAssocID="{F0F4310A-0823-4E43-95E6-CED431E742F6}" presName="vert1" presStyleCnt="0"/>
      <dgm:spPr/>
    </dgm:pt>
    <dgm:pt modelId="{D3151137-7A99-46F1-9A8F-54E2DF413B58}" type="pres">
      <dgm:prSet presAssocID="{AFE9CCD4-FE06-472D-93C1-D2D4CF521498}" presName="thickLine" presStyleLbl="alignNode1" presStyleIdx="5" presStyleCnt="6"/>
      <dgm:spPr/>
    </dgm:pt>
    <dgm:pt modelId="{9E84BC45-A3F5-47F4-9DDC-69C5D6488627}" type="pres">
      <dgm:prSet presAssocID="{AFE9CCD4-FE06-472D-93C1-D2D4CF521498}" presName="horz1" presStyleCnt="0"/>
      <dgm:spPr/>
    </dgm:pt>
    <dgm:pt modelId="{FD192805-E746-40B3-9D8D-49756D321532}" type="pres">
      <dgm:prSet presAssocID="{AFE9CCD4-FE06-472D-93C1-D2D4CF521498}" presName="tx1" presStyleLbl="revTx" presStyleIdx="5" presStyleCnt="6"/>
      <dgm:spPr/>
    </dgm:pt>
    <dgm:pt modelId="{52626CEB-CFAF-4C75-9D4B-D5EBF6DA68EC}" type="pres">
      <dgm:prSet presAssocID="{AFE9CCD4-FE06-472D-93C1-D2D4CF521498}" presName="vert1" presStyleCnt="0"/>
      <dgm:spPr/>
    </dgm:pt>
  </dgm:ptLst>
  <dgm:cxnLst>
    <dgm:cxn modelId="{D2290616-212B-4662-AD95-B57EBC8C980A}" type="presOf" srcId="{F0F4310A-0823-4E43-95E6-CED431E742F6}" destId="{55283852-0B0D-4B9D-917F-53CE50A2BE15}" srcOrd="0" destOrd="0" presId="urn:microsoft.com/office/officeart/2008/layout/LinedList"/>
    <dgm:cxn modelId="{5FFD651B-377C-4AF2-AA7B-4D08587C85E5}" type="presOf" srcId="{827A5993-3DB8-4C51-A4CD-51BFB8516B86}" destId="{73AAF484-950E-42FD-88BE-78365C44C2D4}" srcOrd="0" destOrd="0" presId="urn:microsoft.com/office/officeart/2008/layout/LinedList"/>
    <dgm:cxn modelId="{8F4A1337-3089-41BD-8549-AFC08C85B00D}" type="presOf" srcId="{DAFBBDC0-0134-4B00-AED7-11E97E6A2750}" destId="{ADACB08B-0276-4E48-A26D-3EFA0F3A9535}" srcOrd="0" destOrd="0" presId="urn:microsoft.com/office/officeart/2008/layout/LinedList"/>
    <dgm:cxn modelId="{1F8D8B57-BDAD-49F5-8D44-6392714E6CDF}" type="presOf" srcId="{E8FBBFA0-EBBD-47E4-B6AD-2B41647FA7A2}" destId="{D3B46640-7381-47FE-860E-F4551861CE53}" srcOrd="0" destOrd="0" presId="urn:microsoft.com/office/officeart/2008/layout/LinedList"/>
    <dgm:cxn modelId="{103C8A58-7268-434F-8A86-4772D4F4B2C4}" srcId="{827A5993-3DB8-4C51-A4CD-51BFB8516B86}" destId="{AFE9CCD4-FE06-472D-93C1-D2D4CF521498}" srcOrd="5" destOrd="0" parTransId="{FE612844-230D-4686-824C-0DAFC6134551}" sibTransId="{02051064-3334-4AD4-BCE9-39A286154654}"/>
    <dgm:cxn modelId="{19B9B281-92FD-4348-87DC-60D271DD280D}" type="presOf" srcId="{89C90C6B-D3CF-4D70-9FA8-75B338603561}" destId="{09A52257-D59B-4807-B78A-66BD7FC9DF96}" srcOrd="0" destOrd="0" presId="urn:microsoft.com/office/officeart/2008/layout/LinedList"/>
    <dgm:cxn modelId="{EB5BD693-9BE3-4810-83AB-E9F2A8D7FB47}" type="presOf" srcId="{431DD188-396C-4899-9E54-3CBC19707B9B}" destId="{C5CD8AEB-8BEF-4E4D-A48A-42F7E9060A14}" srcOrd="0" destOrd="0" presId="urn:microsoft.com/office/officeart/2008/layout/LinedList"/>
    <dgm:cxn modelId="{023DD199-C996-4478-B1B4-E8C478EB3D82}" srcId="{827A5993-3DB8-4C51-A4CD-51BFB8516B86}" destId="{431DD188-396C-4899-9E54-3CBC19707B9B}" srcOrd="3" destOrd="0" parTransId="{D1E49B0B-5B1E-45B5-8E45-FC7AF72244CB}" sibTransId="{310BF945-B097-431B-9DF5-0B40BD86C51D}"/>
    <dgm:cxn modelId="{162F45A5-D0D1-4360-B966-3E2FD47914B0}" srcId="{827A5993-3DB8-4C51-A4CD-51BFB8516B86}" destId="{F0F4310A-0823-4E43-95E6-CED431E742F6}" srcOrd="4" destOrd="0" parTransId="{C39DA559-8516-4980-BE75-798BC7C13E37}" sibTransId="{22FDD82F-A395-4DB9-A482-1C5470E176BA}"/>
    <dgm:cxn modelId="{35CBA4AF-79EF-4EC8-BE77-7BF7F9058698}" type="presOf" srcId="{AFE9CCD4-FE06-472D-93C1-D2D4CF521498}" destId="{FD192805-E746-40B3-9D8D-49756D321532}" srcOrd="0" destOrd="0" presId="urn:microsoft.com/office/officeart/2008/layout/LinedList"/>
    <dgm:cxn modelId="{0C5647C7-D42E-4096-9E11-74EEB55093FF}" srcId="{827A5993-3DB8-4C51-A4CD-51BFB8516B86}" destId="{E8FBBFA0-EBBD-47E4-B6AD-2B41647FA7A2}" srcOrd="0" destOrd="0" parTransId="{4828066B-0313-447B-AE27-B9B85DC59009}" sibTransId="{304B1595-2BA4-4186-B88B-8FD6D14A7453}"/>
    <dgm:cxn modelId="{E426F3DD-1F80-4BF1-AD9C-D8D4FE459501}" srcId="{827A5993-3DB8-4C51-A4CD-51BFB8516B86}" destId="{89C90C6B-D3CF-4D70-9FA8-75B338603561}" srcOrd="2" destOrd="0" parTransId="{6F88E09A-06F0-43FD-A599-A0F2587C4990}" sibTransId="{795FD684-8F47-45A2-9172-7ED20AB73D39}"/>
    <dgm:cxn modelId="{F5607DED-1F1C-458F-99E2-C570C5A4F2FE}" srcId="{827A5993-3DB8-4C51-A4CD-51BFB8516B86}" destId="{DAFBBDC0-0134-4B00-AED7-11E97E6A2750}" srcOrd="1" destOrd="0" parTransId="{37232113-581E-4C9B-AFAC-1AFC98B9AE8E}" sibTransId="{6FED454D-1DFA-4B03-A2EE-18FE840919E6}"/>
    <dgm:cxn modelId="{8F8DFEAA-67EB-4B05-88A3-061F54F4DACF}" type="presParOf" srcId="{73AAF484-950E-42FD-88BE-78365C44C2D4}" destId="{23ED1EF4-3CBF-4910-869B-E7C7EC42A785}" srcOrd="0" destOrd="0" presId="urn:microsoft.com/office/officeart/2008/layout/LinedList"/>
    <dgm:cxn modelId="{CE398E83-F18E-46BD-88EC-A22314EE9ABE}" type="presParOf" srcId="{73AAF484-950E-42FD-88BE-78365C44C2D4}" destId="{97C33D50-D50E-42FC-8F1D-27630DD07327}" srcOrd="1" destOrd="0" presId="urn:microsoft.com/office/officeart/2008/layout/LinedList"/>
    <dgm:cxn modelId="{3C51FC8F-DC5A-489D-8B0F-1B4D84D69C48}" type="presParOf" srcId="{97C33D50-D50E-42FC-8F1D-27630DD07327}" destId="{D3B46640-7381-47FE-860E-F4551861CE53}" srcOrd="0" destOrd="0" presId="urn:microsoft.com/office/officeart/2008/layout/LinedList"/>
    <dgm:cxn modelId="{BCBE1F38-0130-4877-87EA-FD30339DA490}" type="presParOf" srcId="{97C33D50-D50E-42FC-8F1D-27630DD07327}" destId="{C839A07C-97C3-416B-9EA2-2E9169F04315}" srcOrd="1" destOrd="0" presId="urn:microsoft.com/office/officeart/2008/layout/LinedList"/>
    <dgm:cxn modelId="{5E560380-D7D0-411B-BECF-50A8B0CC89B5}" type="presParOf" srcId="{73AAF484-950E-42FD-88BE-78365C44C2D4}" destId="{098CA9B8-C060-4BE6-938E-58A0EEE2CE23}" srcOrd="2" destOrd="0" presId="urn:microsoft.com/office/officeart/2008/layout/LinedList"/>
    <dgm:cxn modelId="{38ED0691-B059-4F5A-A32F-7D3B818DD92C}" type="presParOf" srcId="{73AAF484-950E-42FD-88BE-78365C44C2D4}" destId="{1D1B6D1B-5462-42B1-BE5B-39B542E74AD0}" srcOrd="3" destOrd="0" presId="urn:microsoft.com/office/officeart/2008/layout/LinedList"/>
    <dgm:cxn modelId="{DDF371DB-390F-46F8-8E65-27DB27D79544}" type="presParOf" srcId="{1D1B6D1B-5462-42B1-BE5B-39B542E74AD0}" destId="{ADACB08B-0276-4E48-A26D-3EFA0F3A9535}" srcOrd="0" destOrd="0" presId="urn:microsoft.com/office/officeart/2008/layout/LinedList"/>
    <dgm:cxn modelId="{4E4FBA5E-0BC4-4A03-AD3E-EAD2791141B5}" type="presParOf" srcId="{1D1B6D1B-5462-42B1-BE5B-39B542E74AD0}" destId="{296F7B65-F368-4909-8B62-6FDE0D4E1D26}" srcOrd="1" destOrd="0" presId="urn:microsoft.com/office/officeart/2008/layout/LinedList"/>
    <dgm:cxn modelId="{0711ABFA-1EB8-4F32-9D40-6BD5BF7BEF52}" type="presParOf" srcId="{73AAF484-950E-42FD-88BE-78365C44C2D4}" destId="{6802862B-A307-4A92-841E-9DDBD01F931A}" srcOrd="4" destOrd="0" presId="urn:microsoft.com/office/officeart/2008/layout/LinedList"/>
    <dgm:cxn modelId="{38323989-9E72-4F1C-97F4-92177E0839A1}" type="presParOf" srcId="{73AAF484-950E-42FD-88BE-78365C44C2D4}" destId="{FD48244C-6349-4AB3-9C08-8ECD9096A0A3}" srcOrd="5" destOrd="0" presId="urn:microsoft.com/office/officeart/2008/layout/LinedList"/>
    <dgm:cxn modelId="{BE3D0D43-04B6-4DAA-9950-0830444A754A}" type="presParOf" srcId="{FD48244C-6349-4AB3-9C08-8ECD9096A0A3}" destId="{09A52257-D59B-4807-B78A-66BD7FC9DF96}" srcOrd="0" destOrd="0" presId="urn:microsoft.com/office/officeart/2008/layout/LinedList"/>
    <dgm:cxn modelId="{DEE32C55-9834-48B2-991C-B496D05D6CDD}" type="presParOf" srcId="{FD48244C-6349-4AB3-9C08-8ECD9096A0A3}" destId="{3C74D4F5-1F5F-40C1-BD4B-A9E4BBC86438}" srcOrd="1" destOrd="0" presId="urn:microsoft.com/office/officeart/2008/layout/LinedList"/>
    <dgm:cxn modelId="{4F7BBAFC-44B6-40A0-86A7-A26F6183D04A}" type="presParOf" srcId="{73AAF484-950E-42FD-88BE-78365C44C2D4}" destId="{9EB2DF67-A3FB-48FB-BD3C-E60CC7F73DCA}" srcOrd="6" destOrd="0" presId="urn:microsoft.com/office/officeart/2008/layout/LinedList"/>
    <dgm:cxn modelId="{5C73A81E-F1D7-4F08-9CA2-28FB7B4BA2ED}" type="presParOf" srcId="{73AAF484-950E-42FD-88BE-78365C44C2D4}" destId="{C9BFE89F-AA00-446B-B658-E5849B8C27E7}" srcOrd="7" destOrd="0" presId="urn:microsoft.com/office/officeart/2008/layout/LinedList"/>
    <dgm:cxn modelId="{3113D84A-8D00-45DB-A585-E0143505FA7A}" type="presParOf" srcId="{C9BFE89F-AA00-446B-B658-E5849B8C27E7}" destId="{C5CD8AEB-8BEF-4E4D-A48A-42F7E9060A14}" srcOrd="0" destOrd="0" presId="urn:microsoft.com/office/officeart/2008/layout/LinedList"/>
    <dgm:cxn modelId="{99C1EB01-267A-428D-B516-767238FDE267}" type="presParOf" srcId="{C9BFE89F-AA00-446B-B658-E5849B8C27E7}" destId="{0A35F3D0-8113-4263-BC0C-19650F659C96}" srcOrd="1" destOrd="0" presId="urn:microsoft.com/office/officeart/2008/layout/LinedList"/>
    <dgm:cxn modelId="{D070661C-CBCE-4298-87D4-B01DCB7044D9}" type="presParOf" srcId="{73AAF484-950E-42FD-88BE-78365C44C2D4}" destId="{216D3050-13CC-4909-A5AE-61EC28A760A8}" srcOrd="8" destOrd="0" presId="urn:microsoft.com/office/officeart/2008/layout/LinedList"/>
    <dgm:cxn modelId="{75B00305-84B4-4DE0-AB97-4C571287099F}" type="presParOf" srcId="{73AAF484-950E-42FD-88BE-78365C44C2D4}" destId="{E6C3AB02-163F-4B31-80F9-321B1B9D41BA}" srcOrd="9" destOrd="0" presId="urn:microsoft.com/office/officeart/2008/layout/LinedList"/>
    <dgm:cxn modelId="{940A25C1-3996-4F7C-9EF4-D2708C4AA033}" type="presParOf" srcId="{E6C3AB02-163F-4B31-80F9-321B1B9D41BA}" destId="{55283852-0B0D-4B9D-917F-53CE50A2BE15}" srcOrd="0" destOrd="0" presId="urn:microsoft.com/office/officeart/2008/layout/LinedList"/>
    <dgm:cxn modelId="{E4A6E29B-1F90-49C2-B5B1-EC3D83D26159}" type="presParOf" srcId="{E6C3AB02-163F-4B31-80F9-321B1B9D41BA}" destId="{827A5123-AAA9-4761-A564-93D3C7BD8D47}" srcOrd="1" destOrd="0" presId="urn:microsoft.com/office/officeart/2008/layout/LinedList"/>
    <dgm:cxn modelId="{A09DB356-CF99-46C2-9017-D66062DCBC65}" type="presParOf" srcId="{73AAF484-950E-42FD-88BE-78365C44C2D4}" destId="{D3151137-7A99-46F1-9A8F-54E2DF413B58}" srcOrd="10" destOrd="0" presId="urn:microsoft.com/office/officeart/2008/layout/LinedList"/>
    <dgm:cxn modelId="{3DAA6AC0-857D-46EC-B46F-A09F9C5F8F8A}" type="presParOf" srcId="{73AAF484-950E-42FD-88BE-78365C44C2D4}" destId="{9E84BC45-A3F5-47F4-9DDC-69C5D6488627}" srcOrd="11" destOrd="0" presId="urn:microsoft.com/office/officeart/2008/layout/LinedList"/>
    <dgm:cxn modelId="{3193A254-D0E1-4DDB-BB9A-554A6805985E}" type="presParOf" srcId="{9E84BC45-A3F5-47F4-9DDC-69C5D6488627}" destId="{FD192805-E746-40B3-9D8D-49756D321532}" srcOrd="0" destOrd="0" presId="urn:microsoft.com/office/officeart/2008/layout/LinedList"/>
    <dgm:cxn modelId="{8A507F00-6F71-4013-85FB-FFFE0B70ACCD}" type="presParOf" srcId="{9E84BC45-A3F5-47F4-9DDC-69C5D6488627}" destId="{52626CEB-CFAF-4C75-9D4B-D5EBF6DA68E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8DE7FF-C87E-4DC7-81EF-D4B8B2E9B6DA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8D501390-693E-49B9-9CCB-70BB05F02E6B}">
      <dgm:prSet/>
      <dgm:spPr/>
      <dgm:t>
        <a:bodyPr/>
        <a:lstStyle/>
        <a:p>
          <a:r>
            <a:rPr lang="en-US" dirty="0"/>
            <a:t>Segmentation based on customer behavior</a:t>
          </a:r>
        </a:p>
      </dgm:t>
    </dgm:pt>
    <dgm:pt modelId="{9B837D8D-6554-4C6A-A11A-B0295E48C941}" type="parTrans" cxnId="{6E992D0E-DBB4-4E66-95B9-65C90A581AAB}">
      <dgm:prSet/>
      <dgm:spPr/>
      <dgm:t>
        <a:bodyPr/>
        <a:lstStyle/>
        <a:p>
          <a:endParaRPr lang="en-US"/>
        </a:p>
      </dgm:t>
    </dgm:pt>
    <dgm:pt modelId="{9B1704A6-6735-4691-AD7E-E215E03987BB}" type="sibTrans" cxnId="{6E992D0E-DBB4-4E66-95B9-65C90A581AAB}">
      <dgm:prSet/>
      <dgm:spPr/>
      <dgm:t>
        <a:bodyPr/>
        <a:lstStyle/>
        <a:p>
          <a:endParaRPr lang="en-US"/>
        </a:p>
      </dgm:t>
    </dgm:pt>
    <dgm:pt modelId="{2A302314-0F16-4595-B931-73A133024C26}">
      <dgm:prSet/>
      <dgm:spPr/>
      <dgm:t>
        <a:bodyPr/>
        <a:lstStyle/>
        <a:p>
          <a:r>
            <a:rPr lang="en-US" dirty="0"/>
            <a:t>Market Basket Analysis</a:t>
          </a:r>
        </a:p>
      </dgm:t>
    </dgm:pt>
    <dgm:pt modelId="{6D2009F3-9C13-43C9-AB1A-D21687822A81}" type="parTrans" cxnId="{109C7BF1-30CE-4C50-9FC6-7DDBBEDF7DBF}">
      <dgm:prSet/>
      <dgm:spPr/>
      <dgm:t>
        <a:bodyPr/>
        <a:lstStyle/>
        <a:p>
          <a:endParaRPr lang="en-US"/>
        </a:p>
      </dgm:t>
    </dgm:pt>
    <dgm:pt modelId="{A6910C7C-19E0-4600-B676-B110202FA01D}" type="sibTrans" cxnId="{109C7BF1-30CE-4C50-9FC6-7DDBBEDF7DBF}">
      <dgm:prSet/>
      <dgm:spPr/>
      <dgm:t>
        <a:bodyPr/>
        <a:lstStyle/>
        <a:p>
          <a:endParaRPr lang="en-US"/>
        </a:p>
      </dgm:t>
    </dgm:pt>
    <dgm:pt modelId="{85F63CE7-58BD-4231-A78D-791D7BABF8CB}">
      <dgm:prSet/>
      <dgm:spPr/>
      <dgm:t>
        <a:bodyPr/>
        <a:lstStyle/>
        <a:p>
          <a:r>
            <a:rPr lang="en-US" dirty="0"/>
            <a:t>Predictive Elasticity Analysis</a:t>
          </a:r>
        </a:p>
      </dgm:t>
    </dgm:pt>
    <dgm:pt modelId="{F367EFB8-3A27-41EF-BB79-2A05A166D859}" type="parTrans" cxnId="{B458EEE6-256D-4C37-9954-505FBF141F85}">
      <dgm:prSet/>
      <dgm:spPr/>
      <dgm:t>
        <a:bodyPr/>
        <a:lstStyle/>
        <a:p>
          <a:endParaRPr lang="en-US"/>
        </a:p>
      </dgm:t>
    </dgm:pt>
    <dgm:pt modelId="{FD1ADD76-01CA-4A1A-87A9-E4CF72517004}" type="sibTrans" cxnId="{B458EEE6-256D-4C37-9954-505FBF141F85}">
      <dgm:prSet/>
      <dgm:spPr/>
      <dgm:t>
        <a:bodyPr/>
        <a:lstStyle/>
        <a:p>
          <a:endParaRPr lang="en-US"/>
        </a:p>
      </dgm:t>
    </dgm:pt>
    <dgm:pt modelId="{CC4078BE-DD65-4F30-BEE0-8A9FCC5146BF}">
      <dgm:prSet/>
      <dgm:spPr/>
      <dgm:t>
        <a:bodyPr/>
        <a:lstStyle/>
        <a:p>
          <a:r>
            <a:rPr lang="en-US" dirty="0"/>
            <a:t>Survival Modeling</a:t>
          </a:r>
        </a:p>
      </dgm:t>
    </dgm:pt>
    <dgm:pt modelId="{5255FF64-8FF5-429F-B04C-FF5DCC3B8DB7}" type="parTrans" cxnId="{AD9D4BBA-1391-4C5A-B17B-90B45BBF99D2}">
      <dgm:prSet/>
      <dgm:spPr/>
      <dgm:t>
        <a:bodyPr/>
        <a:lstStyle/>
        <a:p>
          <a:endParaRPr lang="en-US"/>
        </a:p>
      </dgm:t>
    </dgm:pt>
    <dgm:pt modelId="{879238D9-B7D4-4186-A98A-8378E4BE62E8}" type="sibTrans" cxnId="{AD9D4BBA-1391-4C5A-B17B-90B45BBF99D2}">
      <dgm:prSet/>
      <dgm:spPr/>
      <dgm:t>
        <a:bodyPr/>
        <a:lstStyle/>
        <a:p>
          <a:endParaRPr lang="en-US"/>
        </a:p>
      </dgm:t>
    </dgm:pt>
    <dgm:pt modelId="{FE9E36CC-24D1-4AD2-ACE1-AD2757F6310F}" type="pres">
      <dgm:prSet presAssocID="{C78DE7FF-C87E-4DC7-81EF-D4B8B2E9B6DA}" presName="root" presStyleCnt="0">
        <dgm:presLayoutVars>
          <dgm:dir/>
          <dgm:resizeHandles val="exact"/>
        </dgm:presLayoutVars>
      </dgm:prSet>
      <dgm:spPr/>
    </dgm:pt>
    <dgm:pt modelId="{A46D09AC-A27C-4CFF-97AE-F861F5B04CDE}" type="pres">
      <dgm:prSet presAssocID="{C78DE7FF-C87E-4DC7-81EF-D4B8B2E9B6DA}" presName="container" presStyleCnt="0">
        <dgm:presLayoutVars>
          <dgm:dir/>
          <dgm:resizeHandles val="exact"/>
        </dgm:presLayoutVars>
      </dgm:prSet>
      <dgm:spPr/>
    </dgm:pt>
    <dgm:pt modelId="{7536E6A2-42CE-4D8D-8546-64AFE685A286}" type="pres">
      <dgm:prSet presAssocID="{8D501390-693E-49B9-9CCB-70BB05F02E6B}" presName="compNode" presStyleCnt="0"/>
      <dgm:spPr/>
    </dgm:pt>
    <dgm:pt modelId="{AA352318-9659-4E2A-9A2E-0904EBBF9E19}" type="pres">
      <dgm:prSet presAssocID="{8D501390-693E-49B9-9CCB-70BB05F02E6B}" presName="iconBgRect" presStyleLbl="bgShp" presStyleIdx="0" presStyleCnt="4"/>
      <dgm:spPr/>
    </dgm:pt>
    <dgm:pt modelId="{FF45DBC7-A011-430C-A5D4-12DACC86DC64}" type="pres">
      <dgm:prSet presAssocID="{8D501390-693E-49B9-9CCB-70BB05F02E6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3A932D-4814-4BFA-8C44-8F3E2FEC264B}" type="pres">
      <dgm:prSet presAssocID="{8D501390-693E-49B9-9CCB-70BB05F02E6B}" presName="spaceRect" presStyleCnt="0"/>
      <dgm:spPr/>
    </dgm:pt>
    <dgm:pt modelId="{5E359C03-F486-4657-B211-23A7EE18D80C}" type="pres">
      <dgm:prSet presAssocID="{8D501390-693E-49B9-9CCB-70BB05F02E6B}" presName="textRect" presStyleLbl="revTx" presStyleIdx="0" presStyleCnt="4">
        <dgm:presLayoutVars>
          <dgm:chMax val="1"/>
          <dgm:chPref val="1"/>
        </dgm:presLayoutVars>
      </dgm:prSet>
      <dgm:spPr/>
    </dgm:pt>
    <dgm:pt modelId="{385C0BC9-751B-47A7-B174-4A4E546639F4}" type="pres">
      <dgm:prSet presAssocID="{9B1704A6-6735-4691-AD7E-E215E03987BB}" presName="sibTrans" presStyleLbl="sibTrans2D1" presStyleIdx="0" presStyleCnt="0"/>
      <dgm:spPr/>
    </dgm:pt>
    <dgm:pt modelId="{A00C1D1E-BADC-410A-81AF-3797C46DD56E}" type="pres">
      <dgm:prSet presAssocID="{2A302314-0F16-4595-B931-73A133024C26}" presName="compNode" presStyleCnt="0"/>
      <dgm:spPr/>
    </dgm:pt>
    <dgm:pt modelId="{03D52CBD-0ED4-45BE-B8FA-1BF58B90FA79}" type="pres">
      <dgm:prSet presAssocID="{2A302314-0F16-4595-B931-73A133024C26}" presName="iconBgRect" presStyleLbl="bgShp" presStyleIdx="1" presStyleCnt="4"/>
      <dgm:spPr/>
    </dgm:pt>
    <dgm:pt modelId="{C12B2615-B20A-4221-8C29-4947CAC6338E}" type="pres">
      <dgm:prSet presAssocID="{2A302314-0F16-4595-B931-73A133024C2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basket"/>
        </a:ext>
      </dgm:extLst>
    </dgm:pt>
    <dgm:pt modelId="{8AEB9EA1-F92C-416E-9201-4D269CEB4466}" type="pres">
      <dgm:prSet presAssocID="{2A302314-0F16-4595-B931-73A133024C26}" presName="spaceRect" presStyleCnt="0"/>
      <dgm:spPr/>
    </dgm:pt>
    <dgm:pt modelId="{9976FFF2-A194-456B-8AA6-B1660A95A8A2}" type="pres">
      <dgm:prSet presAssocID="{2A302314-0F16-4595-B931-73A133024C26}" presName="textRect" presStyleLbl="revTx" presStyleIdx="1" presStyleCnt="4">
        <dgm:presLayoutVars>
          <dgm:chMax val="1"/>
          <dgm:chPref val="1"/>
        </dgm:presLayoutVars>
      </dgm:prSet>
      <dgm:spPr/>
    </dgm:pt>
    <dgm:pt modelId="{90103390-D5CF-40A2-AF00-5ABA2E445815}" type="pres">
      <dgm:prSet presAssocID="{A6910C7C-19E0-4600-B676-B110202FA01D}" presName="sibTrans" presStyleLbl="sibTrans2D1" presStyleIdx="0" presStyleCnt="0"/>
      <dgm:spPr/>
    </dgm:pt>
    <dgm:pt modelId="{D7088829-CB0A-4309-AE3A-6BD56399D4C1}" type="pres">
      <dgm:prSet presAssocID="{85F63CE7-58BD-4231-A78D-791D7BABF8CB}" presName="compNode" presStyleCnt="0"/>
      <dgm:spPr/>
    </dgm:pt>
    <dgm:pt modelId="{03EE65C2-57D7-4AA6-963D-C8310181D443}" type="pres">
      <dgm:prSet presAssocID="{85F63CE7-58BD-4231-A78D-791D7BABF8CB}" presName="iconBgRect" presStyleLbl="bgShp" presStyleIdx="2" presStyleCnt="4"/>
      <dgm:spPr/>
    </dgm:pt>
    <dgm:pt modelId="{B86C6F2B-81BC-4BB3-B903-F0D39C7FF763}" type="pres">
      <dgm:prSet presAssocID="{85F63CE7-58BD-4231-A78D-791D7BABF8C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92D109B-1ED5-43DB-AE37-65ECAE57B0A1}" type="pres">
      <dgm:prSet presAssocID="{85F63CE7-58BD-4231-A78D-791D7BABF8CB}" presName="spaceRect" presStyleCnt="0"/>
      <dgm:spPr/>
    </dgm:pt>
    <dgm:pt modelId="{1F734E26-CB5C-4CA1-9047-90CE69E93F36}" type="pres">
      <dgm:prSet presAssocID="{85F63CE7-58BD-4231-A78D-791D7BABF8CB}" presName="textRect" presStyleLbl="revTx" presStyleIdx="2" presStyleCnt="4">
        <dgm:presLayoutVars>
          <dgm:chMax val="1"/>
          <dgm:chPref val="1"/>
        </dgm:presLayoutVars>
      </dgm:prSet>
      <dgm:spPr/>
    </dgm:pt>
    <dgm:pt modelId="{F3253E20-03F6-4211-91A9-28C51F46B60A}" type="pres">
      <dgm:prSet presAssocID="{FD1ADD76-01CA-4A1A-87A9-E4CF72517004}" presName="sibTrans" presStyleLbl="sibTrans2D1" presStyleIdx="0" presStyleCnt="0"/>
      <dgm:spPr/>
    </dgm:pt>
    <dgm:pt modelId="{C01EF78E-5341-4DF1-BF23-FBBA86933F85}" type="pres">
      <dgm:prSet presAssocID="{CC4078BE-DD65-4F30-BEE0-8A9FCC5146BF}" presName="compNode" presStyleCnt="0"/>
      <dgm:spPr/>
    </dgm:pt>
    <dgm:pt modelId="{D42500E1-CD79-4085-B646-EF34DF65AF74}" type="pres">
      <dgm:prSet presAssocID="{CC4078BE-DD65-4F30-BEE0-8A9FCC5146BF}" presName="iconBgRect" presStyleLbl="bgShp" presStyleIdx="3" presStyleCnt="4"/>
      <dgm:spPr/>
    </dgm:pt>
    <dgm:pt modelId="{053E85D3-24C0-4A76-AC6C-BA261AB1DAA1}" type="pres">
      <dgm:prSet presAssocID="{CC4078BE-DD65-4F30-BEE0-8A9FCC5146B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cine"/>
        </a:ext>
      </dgm:extLst>
    </dgm:pt>
    <dgm:pt modelId="{B178F9C6-D896-4439-88E8-A18225BE76CD}" type="pres">
      <dgm:prSet presAssocID="{CC4078BE-DD65-4F30-BEE0-8A9FCC5146BF}" presName="spaceRect" presStyleCnt="0"/>
      <dgm:spPr/>
    </dgm:pt>
    <dgm:pt modelId="{AA24F726-6AA3-4B42-A2EE-22DA587D0B8D}" type="pres">
      <dgm:prSet presAssocID="{CC4078BE-DD65-4F30-BEE0-8A9FCC5146B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1B17D808-CE9D-49DC-8232-54BB64236755}" type="presOf" srcId="{FD1ADD76-01CA-4A1A-87A9-E4CF72517004}" destId="{F3253E20-03F6-4211-91A9-28C51F46B60A}" srcOrd="0" destOrd="0" presId="urn:microsoft.com/office/officeart/2018/2/layout/IconCircleList"/>
    <dgm:cxn modelId="{B931CC0C-52B8-4486-885A-1087A61D7F7E}" type="presOf" srcId="{A6910C7C-19E0-4600-B676-B110202FA01D}" destId="{90103390-D5CF-40A2-AF00-5ABA2E445815}" srcOrd="0" destOrd="0" presId="urn:microsoft.com/office/officeart/2018/2/layout/IconCircleList"/>
    <dgm:cxn modelId="{6E992D0E-DBB4-4E66-95B9-65C90A581AAB}" srcId="{C78DE7FF-C87E-4DC7-81EF-D4B8B2E9B6DA}" destId="{8D501390-693E-49B9-9CCB-70BB05F02E6B}" srcOrd="0" destOrd="0" parTransId="{9B837D8D-6554-4C6A-A11A-B0295E48C941}" sibTransId="{9B1704A6-6735-4691-AD7E-E215E03987BB}"/>
    <dgm:cxn modelId="{5A2E5F2C-CE70-40C1-8626-28E8E0CFC189}" type="presOf" srcId="{8D501390-693E-49B9-9CCB-70BB05F02E6B}" destId="{5E359C03-F486-4657-B211-23A7EE18D80C}" srcOrd="0" destOrd="0" presId="urn:microsoft.com/office/officeart/2018/2/layout/IconCircleList"/>
    <dgm:cxn modelId="{B273913D-652D-4369-98EB-0E31F7382EA8}" type="presOf" srcId="{2A302314-0F16-4595-B931-73A133024C26}" destId="{9976FFF2-A194-456B-8AA6-B1660A95A8A2}" srcOrd="0" destOrd="0" presId="urn:microsoft.com/office/officeart/2018/2/layout/IconCircleList"/>
    <dgm:cxn modelId="{3E169596-2724-41E1-AC85-E42D1232D9D3}" type="presOf" srcId="{CC4078BE-DD65-4F30-BEE0-8A9FCC5146BF}" destId="{AA24F726-6AA3-4B42-A2EE-22DA587D0B8D}" srcOrd="0" destOrd="0" presId="urn:microsoft.com/office/officeart/2018/2/layout/IconCircleList"/>
    <dgm:cxn modelId="{FA05BCA1-5FB7-4256-AFEB-8506C3DFFDBA}" type="presOf" srcId="{C78DE7FF-C87E-4DC7-81EF-D4B8B2E9B6DA}" destId="{FE9E36CC-24D1-4AD2-ACE1-AD2757F6310F}" srcOrd="0" destOrd="0" presId="urn:microsoft.com/office/officeart/2018/2/layout/IconCircleList"/>
    <dgm:cxn modelId="{AD9D4BBA-1391-4C5A-B17B-90B45BBF99D2}" srcId="{C78DE7FF-C87E-4DC7-81EF-D4B8B2E9B6DA}" destId="{CC4078BE-DD65-4F30-BEE0-8A9FCC5146BF}" srcOrd="3" destOrd="0" parTransId="{5255FF64-8FF5-429F-B04C-FF5DCC3B8DB7}" sibTransId="{879238D9-B7D4-4186-A98A-8378E4BE62E8}"/>
    <dgm:cxn modelId="{390A4AE3-8135-438A-8479-597035ED04B1}" type="presOf" srcId="{9B1704A6-6735-4691-AD7E-E215E03987BB}" destId="{385C0BC9-751B-47A7-B174-4A4E546639F4}" srcOrd="0" destOrd="0" presId="urn:microsoft.com/office/officeart/2018/2/layout/IconCircleList"/>
    <dgm:cxn modelId="{B458EEE6-256D-4C37-9954-505FBF141F85}" srcId="{C78DE7FF-C87E-4DC7-81EF-D4B8B2E9B6DA}" destId="{85F63CE7-58BD-4231-A78D-791D7BABF8CB}" srcOrd="2" destOrd="0" parTransId="{F367EFB8-3A27-41EF-BB79-2A05A166D859}" sibTransId="{FD1ADD76-01CA-4A1A-87A9-E4CF72517004}"/>
    <dgm:cxn modelId="{109C7BF1-30CE-4C50-9FC6-7DDBBEDF7DBF}" srcId="{C78DE7FF-C87E-4DC7-81EF-D4B8B2E9B6DA}" destId="{2A302314-0F16-4595-B931-73A133024C26}" srcOrd="1" destOrd="0" parTransId="{6D2009F3-9C13-43C9-AB1A-D21687822A81}" sibTransId="{A6910C7C-19E0-4600-B676-B110202FA01D}"/>
    <dgm:cxn modelId="{840800FA-7046-41E9-973B-51ECDAEDC5FA}" type="presOf" srcId="{85F63CE7-58BD-4231-A78D-791D7BABF8CB}" destId="{1F734E26-CB5C-4CA1-9047-90CE69E93F36}" srcOrd="0" destOrd="0" presId="urn:microsoft.com/office/officeart/2018/2/layout/IconCircleList"/>
    <dgm:cxn modelId="{D10D40E7-9EC4-47DC-854B-6E43CB5CB826}" type="presParOf" srcId="{FE9E36CC-24D1-4AD2-ACE1-AD2757F6310F}" destId="{A46D09AC-A27C-4CFF-97AE-F861F5B04CDE}" srcOrd="0" destOrd="0" presId="urn:microsoft.com/office/officeart/2018/2/layout/IconCircleList"/>
    <dgm:cxn modelId="{C879CE00-1479-4CAE-91ED-59E94995AD31}" type="presParOf" srcId="{A46D09AC-A27C-4CFF-97AE-F861F5B04CDE}" destId="{7536E6A2-42CE-4D8D-8546-64AFE685A286}" srcOrd="0" destOrd="0" presId="urn:microsoft.com/office/officeart/2018/2/layout/IconCircleList"/>
    <dgm:cxn modelId="{B2873EFD-EE54-443C-B1A4-89129224A636}" type="presParOf" srcId="{7536E6A2-42CE-4D8D-8546-64AFE685A286}" destId="{AA352318-9659-4E2A-9A2E-0904EBBF9E19}" srcOrd="0" destOrd="0" presId="urn:microsoft.com/office/officeart/2018/2/layout/IconCircleList"/>
    <dgm:cxn modelId="{D830EBA3-C60E-4D0D-8936-455E8DD9C124}" type="presParOf" srcId="{7536E6A2-42CE-4D8D-8546-64AFE685A286}" destId="{FF45DBC7-A011-430C-A5D4-12DACC86DC64}" srcOrd="1" destOrd="0" presId="urn:microsoft.com/office/officeart/2018/2/layout/IconCircleList"/>
    <dgm:cxn modelId="{5B0D2A0E-C238-4AD0-9C6E-11AC5581652D}" type="presParOf" srcId="{7536E6A2-42CE-4D8D-8546-64AFE685A286}" destId="{8C3A932D-4814-4BFA-8C44-8F3E2FEC264B}" srcOrd="2" destOrd="0" presId="urn:microsoft.com/office/officeart/2018/2/layout/IconCircleList"/>
    <dgm:cxn modelId="{4B379F04-C15D-4BAD-A813-DA7740F94BBB}" type="presParOf" srcId="{7536E6A2-42CE-4D8D-8546-64AFE685A286}" destId="{5E359C03-F486-4657-B211-23A7EE18D80C}" srcOrd="3" destOrd="0" presId="urn:microsoft.com/office/officeart/2018/2/layout/IconCircleList"/>
    <dgm:cxn modelId="{72943896-95C4-467B-88E5-0F92619C31AA}" type="presParOf" srcId="{A46D09AC-A27C-4CFF-97AE-F861F5B04CDE}" destId="{385C0BC9-751B-47A7-B174-4A4E546639F4}" srcOrd="1" destOrd="0" presId="urn:microsoft.com/office/officeart/2018/2/layout/IconCircleList"/>
    <dgm:cxn modelId="{53437538-E470-402E-8470-02A38C050919}" type="presParOf" srcId="{A46D09AC-A27C-4CFF-97AE-F861F5B04CDE}" destId="{A00C1D1E-BADC-410A-81AF-3797C46DD56E}" srcOrd="2" destOrd="0" presId="urn:microsoft.com/office/officeart/2018/2/layout/IconCircleList"/>
    <dgm:cxn modelId="{F10FFAA6-FC01-4C77-873D-8EC54DCF643E}" type="presParOf" srcId="{A00C1D1E-BADC-410A-81AF-3797C46DD56E}" destId="{03D52CBD-0ED4-45BE-B8FA-1BF58B90FA79}" srcOrd="0" destOrd="0" presId="urn:microsoft.com/office/officeart/2018/2/layout/IconCircleList"/>
    <dgm:cxn modelId="{285960D3-8D59-4038-A73D-952C1EEFB591}" type="presParOf" srcId="{A00C1D1E-BADC-410A-81AF-3797C46DD56E}" destId="{C12B2615-B20A-4221-8C29-4947CAC6338E}" srcOrd="1" destOrd="0" presId="urn:microsoft.com/office/officeart/2018/2/layout/IconCircleList"/>
    <dgm:cxn modelId="{8B57A929-B23A-4669-9AFC-ED2E2E0443F0}" type="presParOf" srcId="{A00C1D1E-BADC-410A-81AF-3797C46DD56E}" destId="{8AEB9EA1-F92C-416E-9201-4D269CEB4466}" srcOrd="2" destOrd="0" presId="urn:microsoft.com/office/officeart/2018/2/layout/IconCircleList"/>
    <dgm:cxn modelId="{633D0F8B-97F3-4C11-945D-98FB96E023BA}" type="presParOf" srcId="{A00C1D1E-BADC-410A-81AF-3797C46DD56E}" destId="{9976FFF2-A194-456B-8AA6-B1660A95A8A2}" srcOrd="3" destOrd="0" presId="urn:microsoft.com/office/officeart/2018/2/layout/IconCircleList"/>
    <dgm:cxn modelId="{9C2ABDC0-1BE0-4309-9F6C-74698C997B62}" type="presParOf" srcId="{A46D09AC-A27C-4CFF-97AE-F861F5B04CDE}" destId="{90103390-D5CF-40A2-AF00-5ABA2E445815}" srcOrd="3" destOrd="0" presId="urn:microsoft.com/office/officeart/2018/2/layout/IconCircleList"/>
    <dgm:cxn modelId="{45EF6662-B36F-4A70-9D6A-D8EBB76EAF97}" type="presParOf" srcId="{A46D09AC-A27C-4CFF-97AE-F861F5B04CDE}" destId="{D7088829-CB0A-4309-AE3A-6BD56399D4C1}" srcOrd="4" destOrd="0" presId="urn:microsoft.com/office/officeart/2018/2/layout/IconCircleList"/>
    <dgm:cxn modelId="{3FBF30F7-6F5E-4394-9DFF-A91F3D661B95}" type="presParOf" srcId="{D7088829-CB0A-4309-AE3A-6BD56399D4C1}" destId="{03EE65C2-57D7-4AA6-963D-C8310181D443}" srcOrd="0" destOrd="0" presId="urn:microsoft.com/office/officeart/2018/2/layout/IconCircleList"/>
    <dgm:cxn modelId="{6E5B1DA6-FEB3-4DC3-BBA2-62F59F055639}" type="presParOf" srcId="{D7088829-CB0A-4309-AE3A-6BD56399D4C1}" destId="{B86C6F2B-81BC-4BB3-B903-F0D39C7FF763}" srcOrd="1" destOrd="0" presId="urn:microsoft.com/office/officeart/2018/2/layout/IconCircleList"/>
    <dgm:cxn modelId="{6E46E172-A751-4D50-AE5B-9F5F8B88C990}" type="presParOf" srcId="{D7088829-CB0A-4309-AE3A-6BD56399D4C1}" destId="{C92D109B-1ED5-43DB-AE37-65ECAE57B0A1}" srcOrd="2" destOrd="0" presId="urn:microsoft.com/office/officeart/2018/2/layout/IconCircleList"/>
    <dgm:cxn modelId="{5416E939-5AAB-4DF6-918D-9F6B78E5A5B7}" type="presParOf" srcId="{D7088829-CB0A-4309-AE3A-6BD56399D4C1}" destId="{1F734E26-CB5C-4CA1-9047-90CE69E93F36}" srcOrd="3" destOrd="0" presId="urn:microsoft.com/office/officeart/2018/2/layout/IconCircleList"/>
    <dgm:cxn modelId="{14F18D17-A2F4-46E4-AE8D-8E78412AB4AE}" type="presParOf" srcId="{A46D09AC-A27C-4CFF-97AE-F861F5B04CDE}" destId="{F3253E20-03F6-4211-91A9-28C51F46B60A}" srcOrd="5" destOrd="0" presId="urn:microsoft.com/office/officeart/2018/2/layout/IconCircleList"/>
    <dgm:cxn modelId="{D5B33FB2-2E48-462E-B13E-869642193742}" type="presParOf" srcId="{A46D09AC-A27C-4CFF-97AE-F861F5B04CDE}" destId="{C01EF78E-5341-4DF1-BF23-FBBA86933F85}" srcOrd="6" destOrd="0" presId="urn:microsoft.com/office/officeart/2018/2/layout/IconCircleList"/>
    <dgm:cxn modelId="{13BD825F-11D7-4209-92C3-8DB0851CA8AF}" type="presParOf" srcId="{C01EF78E-5341-4DF1-BF23-FBBA86933F85}" destId="{D42500E1-CD79-4085-B646-EF34DF65AF74}" srcOrd="0" destOrd="0" presId="urn:microsoft.com/office/officeart/2018/2/layout/IconCircleList"/>
    <dgm:cxn modelId="{3A96CC18-71C6-489C-8D3E-4098112E8218}" type="presParOf" srcId="{C01EF78E-5341-4DF1-BF23-FBBA86933F85}" destId="{053E85D3-24C0-4A76-AC6C-BA261AB1DAA1}" srcOrd="1" destOrd="0" presId="urn:microsoft.com/office/officeart/2018/2/layout/IconCircleList"/>
    <dgm:cxn modelId="{CF198795-6D89-40C3-8E22-E92627AE2DC8}" type="presParOf" srcId="{C01EF78E-5341-4DF1-BF23-FBBA86933F85}" destId="{B178F9C6-D896-4439-88E8-A18225BE76CD}" srcOrd="2" destOrd="0" presId="urn:microsoft.com/office/officeart/2018/2/layout/IconCircleList"/>
    <dgm:cxn modelId="{50D1A741-9AF8-421F-936F-16C3A0E4D598}" type="presParOf" srcId="{C01EF78E-5341-4DF1-BF23-FBBA86933F85}" destId="{AA24F726-6AA3-4B42-A2EE-22DA587D0B8D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ED1EF4-3CBF-4910-869B-E7C7EC42A785}">
      <dsp:nvSpPr>
        <dsp:cNvPr id="0" name=""/>
        <dsp:cNvSpPr/>
      </dsp:nvSpPr>
      <dsp:spPr>
        <a:xfrm>
          <a:off x="0" y="1674"/>
          <a:ext cx="4872038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3B46640-7381-47FE-860E-F4551861CE53}">
      <dsp:nvSpPr>
        <dsp:cNvPr id="0" name=""/>
        <dsp:cNvSpPr/>
      </dsp:nvSpPr>
      <dsp:spPr>
        <a:xfrm>
          <a:off x="0" y="1674"/>
          <a:ext cx="4872038" cy="570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Executive Summary</a:t>
          </a:r>
        </a:p>
      </dsp:txBody>
      <dsp:txXfrm>
        <a:off x="0" y="1674"/>
        <a:ext cx="4872038" cy="570941"/>
      </dsp:txXfrm>
    </dsp:sp>
    <dsp:sp modelId="{098CA9B8-C060-4BE6-938E-58A0EEE2CE23}">
      <dsp:nvSpPr>
        <dsp:cNvPr id="0" name=""/>
        <dsp:cNvSpPr/>
      </dsp:nvSpPr>
      <dsp:spPr>
        <a:xfrm>
          <a:off x="0" y="572616"/>
          <a:ext cx="4872038" cy="0"/>
        </a:xfrm>
        <a:prstGeom prst="line">
          <a:avLst/>
        </a:prstGeom>
        <a:gradFill rotWithShape="0">
          <a:gsLst>
            <a:gs pos="0">
              <a:schemeClr val="accent2">
                <a:hueOff val="270963"/>
                <a:satOff val="-1326"/>
                <a:lumOff val="745"/>
                <a:alphaOff val="0"/>
                <a:tint val="98000"/>
                <a:lumMod val="114000"/>
              </a:schemeClr>
            </a:gs>
            <a:gs pos="100000">
              <a:schemeClr val="accent2">
                <a:hueOff val="270963"/>
                <a:satOff val="-1326"/>
                <a:lumOff val="745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270963"/>
              <a:satOff val="-1326"/>
              <a:lumOff val="745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DACB08B-0276-4E48-A26D-3EFA0F3A9535}">
      <dsp:nvSpPr>
        <dsp:cNvPr id="0" name=""/>
        <dsp:cNvSpPr/>
      </dsp:nvSpPr>
      <dsp:spPr>
        <a:xfrm>
          <a:off x="0" y="572616"/>
          <a:ext cx="4872038" cy="570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Financial Implication</a:t>
          </a:r>
        </a:p>
      </dsp:txBody>
      <dsp:txXfrm>
        <a:off x="0" y="572616"/>
        <a:ext cx="4872038" cy="570941"/>
      </dsp:txXfrm>
    </dsp:sp>
    <dsp:sp modelId="{6802862B-A307-4A92-841E-9DDBD01F931A}">
      <dsp:nvSpPr>
        <dsp:cNvPr id="0" name=""/>
        <dsp:cNvSpPr/>
      </dsp:nvSpPr>
      <dsp:spPr>
        <a:xfrm>
          <a:off x="0" y="1143558"/>
          <a:ext cx="4872038" cy="0"/>
        </a:xfrm>
        <a:prstGeom prst="line">
          <a:avLst/>
        </a:prstGeom>
        <a:gradFill rotWithShape="0">
          <a:gsLst>
            <a:gs pos="0">
              <a:schemeClr val="accent2">
                <a:hueOff val="541926"/>
                <a:satOff val="-2653"/>
                <a:lumOff val="1490"/>
                <a:alphaOff val="0"/>
                <a:tint val="98000"/>
                <a:lumMod val="114000"/>
              </a:schemeClr>
            </a:gs>
            <a:gs pos="100000">
              <a:schemeClr val="accent2">
                <a:hueOff val="541926"/>
                <a:satOff val="-2653"/>
                <a:lumOff val="149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541926"/>
              <a:satOff val="-2653"/>
              <a:lumOff val="149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9A52257-D59B-4807-B78A-66BD7FC9DF96}">
      <dsp:nvSpPr>
        <dsp:cNvPr id="0" name=""/>
        <dsp:cNvSpPr/>
      </dsp:nvSpPr>
      <dsp:spPr>
        <a:xfrm>
          <a:off x="0" y="1143558"/>
          <a:ext cx="4872038" cy="570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Analytics Roadmap</a:t>
          </a:r>
        </a:p>
      </dsp:txBody>
      <dsp:txXfrm>
        <a:off x="0" y="1143558"/>
        <a:ext cx="4872038" cy="570941"/>
      </dsp:txXfrm>
    </dsp:sp>
    <dsp:sp modelId="{9EB2DF67-A3FB-48FB-BD3C-E60CC7F73DCA}">
      <dsp:nvSpPr>
        <dsp:cNvPr id="0" name=""/>
        <dsp:cNvSpPr/>
      </dsp:nvSpPr>
      <dsp:spPr>
        <a:xfrm>
          <a:off x="0" y="1714500"/>
          <a:ext cx="4872038" cy="0"/>
        </a:xfrm>
        <a:prstGeom prst="line">
          <a:avLst/>
        </a:prstGeom>
        <a:gradFill rotWithShape="0">
          <a:gsLst>
            <a:gs pos="0">
              <a:schemeClr val="accent2">
                <a:hueOff val="812888"/>
                <a:satOff val="-3979"/>
                <a:lumOff val="2235"/>
                <a:alphaOff val="0"/>
                <a:tint val="98000"/>
                <a:lumMod val="114000"/>
              </a:schemeClr>
            </a:gs>
            <a:gs pos="100000">
              <a:schemeClr val="accent2">
                <a:hueOff val="812888"/>
                <a:satOff val="-3979"/>
                <a:lumOff val="2235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812888"/>
              <a:satOff val="-3979"/>
              <a:lumOff val="2235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CD8AEB-8BEF-4E4D-A48A-42F7E9060A14}">
      <dsp:nvSpPr>
        <dsp:cNvPr id="0" name=""/>
        <dsp:cNvSpPr/>
      </dsp:nvSpPr>
      <dsp:spPr>
        <a:xfrm>
          <a:off x="0" y="1714500"/>
          <a:ext cx="4872038" cy="570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Customer Segmentation</a:t>
          </a:r>
        </a:p>
      </dsp:txBody>
      <dsp:txXfrm>
        <a:off x="0" y="1714500"/>
        <a:ext cx="4872038" cy="570941"/>
      </dsp:txXfrm>
    </dsp:sp>
    <dsp:sp modelId="{216D3050-13CC-4909-A5AE-61EC28A760A8}">
      <dsp:nvSpPr>
        <dsp:cNvPr id="0" name=""/>
        <dsp:cNvSpPr/>
      </dsp:nvSpPr>
      <dsp:spPr>
        <a:xfrm>
          <a:off x="0" y="2285441"/>
          <a:ext cx="4872038" cy="0"/>
        </a:xfrm>
        <a:prstGeom prst="line">
          <a:avLst/>
        </a:prstGeom>
        <a:gradFill rotWithShape="0">
          <a:gsLst>
            <a:gs pos="0">
              <a:schemeClr val="accent2">
                <a:hueOff val="1083851"/>
                <a:satOff val="-5306"/>
                <a:lumOff val="2980"/>
                <a:alphaOff val="0"/>
                <a:tint val="98000"/>
                <a:lumMod val="114000"/>
              </a:schemeClr>
            </a:gs>
            <a:gs pos="100000">
              <a:schemeClr val="accent2">
                <a:hueOff val="1083851"/>
                <a:satOff val="-5306"/>
                <a:lumOff val="298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1083851"/>
              <a:satOff val="-5306"/>
              <a:lumOff val="298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5283852-0B0D-4B9D-917F-53CE50A2BE15}">
      <dsp:nvSpPr>
        <dsp:cNvPr id="0" name=""/>
        <dsp:cNvSpPr/>
      </dsp:nvSpPr>
      <dsp:spPr>
        <a:xfrm>
          <a:off x="0" y="2285441"/>
          <a:ext cx="4872038" cy="570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Online Shoppers</a:t>
          </a:r>
        </a:p>
      </dsp:txBody>
      <dsp:txXfrm>
        <a:off x="0" y="2285441"/>
        <a:ext cx="4872038" cy="570941"/>
      </dsp:txXfrm>
    </dsp:sp>
    <dsp:sp modelId="{D3151137-7A99-46F1-9A8F-54E2DF413B58}">
      <dsp:nvSpPr>
        <dsp:cNvPr id="0" name=""/>
        <dsp:cNvSpPr/>
      </dsp:nvSpPr>
      <dsp:spPr>
        <a:xfrm>
          <a:off x="0" y="2856383"/>
          <a:ext cx="4872038" cy="0"/>
        </a:xfrm>
        <a:prstGeom prst="line">
          <a:avLst/>
        </a:prstGeom>
        <a:gradFill rotWithShape="0">
          <a:gsLst>
            <a:gs pos="0">
              <a:schemeClr val="accent2">
                <a:hueOff val="1354814"/>
                <a:satOff val="-6632"/>
                <a:lumOff val="3725"/>
                <a:alphaOff val="0"/>
                <a:tint val="98000"/>
                <a:lumMod val="114000"/>
              </a:schemeClr>
            </a:gs>
            <a:gs pos="100000">
              <a:schemeClr val="accent2">
                <a:hueOff val="1354814"/>
                <a:satOff val="-6632"/>
                <a:lumOff val="3725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1354814"/>
              <a:satOff val="-6632"/>
              <a:lumOff val="3725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D192805-E746-40B3-9D8D-49756D321532}">
      <dsp:nvSpPr>
        <dsp:cNvPr id="0" name=""/>
        <dsp:cNvSpPr/>
      </dsp:nvSpPr>
      <dsp:spPr>
        <a:xfrm>
          <a:off x="0" y="2856383"/>
          <a:ext cx="4872038" cy="570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Holiday Bargain Finders</a:t>
          </a:r>
        </a:p>
      </dsp:txBody>
      <dsp:txXfrm>
        <a:off x="0" y="2856383"/>
        <a:ext cx="4872038" cy="5709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52318-9659-4E2A-9A2E-0904EBBF9E19}">
      <dsp:nvSpPr>
        <dsp:cNvPr id="0" name=""/>
        <dsp:cNvSpPr/>
      </dsp:nvSpPr>
      <dsp:spPr>
        <a:xfrm>
          <a:off x="13604" y="108346"/>
          <a:ext cx="1078207" cy="107820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45DBC7-A011-430C-A5D4-12DACC86DC64}">
      <dsp:nvSpPr>
        <dsp:cNvPr id="0" name=""/>
        <dsp:cNvSpPr/>
      </dsp:nvSpPr>
      <dsp:spPr>
        <a:xfrm>
          <a:off x="240027" y="334770"/>
          <a:ext cx="625360" cy="6253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359C03-F486-4657-B211-23A7EE18D80C}">
      <dsp:nvSpPr>
        <dsp:cNvPr id="0" name=""/>
        <dsp:cNvSpPr/>
      </dsp:nvSpPr>
      <dsp:spPr>
        <a:xfrm>
          <a:off x="1322856" y="108346"/>
          <a:ext cx="2541489" cy="10782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Segmentation based on customer behavior</a:t>
          </a:r>
        </a:p>
      </dsp:txBody>
      <dsp:txXfrm>
        <a:off x="1322856" y="108346"/>
        <a:ext cx="2541489" cy="1078207"/>
      </dsp:txXfrm>
    </dsp:sp>
    <dsp:sp modelId="{03D52CBD-0ED4-45BE-B8FA-1BF58B90FA79}">
      <dsp:nvSpPr>
        <dsp:cNvPr id="0" name=""/>
        <dsp:cNvSpPr/>
      </dsp:nvSpPr>
      <dsp:spPr>
        <a:xfrm>
          <a:off x="4307181" y="108346"/>
          <a:ext cx="1078207" cy="107820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2B2615-B20A-4221-8C29-4947CAC6338E}">
      <dsp:nvSpPr>
        <dsp:cNvPr id="0" name=""/>
        <dsp:cNvSpPr/>
      </dsp:nvSpPr>
      <dsp:spPr>
        <a:xfrm>
          <a:off x="4533605" y="334770"/>
          <a:ext cx="625360" cy="62536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76FFF2-A194-456B-8AA6-B1660A95A8A2}">
      <dsp:nvSpPr>
        <dsp:cNvPr id="0" name=""/>
        <dsp:cNvSpPr/>
      </dsp:nvSpPr>
      <dsp:spPr>
        <a:xfrm>
          <a:off x="5616434" y="108346"/>
          <a:ext cx="2541489" cy="10782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Market Basket Analysis</a:t>
          </a:r>
        </a:p>
      </dsp:txBody>
      <dsp:txXfrm>
        <a:off x="5616434" y="108346"/>
        <a:ext cx="2541489" cy="1078207"/>
      </dsp:txXfrm>
    </dsp:sp>
    <dsp:sp modelId="{03EE65C2-57D7-4AA6-963D-C8310181D443}">
      <dsp:nvSpPr>
        <dsp:cNvPr id="0" name=""/>
        <dsp:cNvSpPr/>
      </dsp:nvSpPr>
      <dsp:spPr>
        <a:xfrm>
          <a:off x="13604" y="1672613"/>
          <a:ext cx="1078207" cy="107820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C6F2B-81BC-4BB3-B903-F0D39C7FF763}">
      <dsp:nvSpPr>
        <dsp:cNvPr id="0" name=""/>
        <dsp:cNvSpPr/>
      </dsp:nvSpPr>
      <dsp:spPr>
        <a:xfrm>
          <a:off x="240027" y="1899036"/>
          <a:ext cx="625360" cy="62536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734E26-CB5C-4CA1-9047-90CE69E93F36}">
      <dsp:nvSpPr>
        <dsp:cNvPr id="0" name=""/>
        <dsp:cNvSpPr/>
      </dsp:nvSpPr>
      <dsp:spPr>
        <a:xfrm>
          <a:off x="1322856" y="1672613"/>
          <a:ext cx="2541489" cy="10782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Predictive Elasticity Analysis</a:t>
          </a:r>
        </a:p>
      </dsp:txBody>
      <dsp:txXfrm>
        <a:off x="1322856" y="1672613"/>
        <a:ext cx="2541489" cy="1078207"/>
      </dsp:txXfrm>
    </dsp:sp>
    <dsp:sp modelId="{D42500E1-CD79-4085-B646-EF34DF65AF74}">
      <dsp:nvSpPr>
        <dsp:cNvPr id="0" name=""/>
        <dsp:cNvSpPr/>
      </dsp:nvSpPr>
      <dsp:spPr>
        <a:xfrm>
          <a:off x="4307181" y="1672613"/>
          <a:ext cx="1078207" cy="1078207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3E85D3-24C0-4A76-AC6C-BA261AB1DAA1}">
      <dsp:nvSpPr>
        <dsp:cNvPr id="0" name=""/>
        <dsp:cNvSpPr/>
      </dsp:nvSpPr>
      <dsp:spPr>
        <a:xfrm>
          <a:off x="4533605" y="1899036"/>
          <a:ext cx="625360" cy="62536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24F726-6AA3-4B42-A2EE-22DA587D0B8D}">
      <dsp:nvSpPr>
        <dsp:cNvPr id="0" name=""/>
        <dsp:cNvSpPr/>
      </dsp:nvSpPr>
      <dsp:spPr>
        <a:xfrm>
          <a:off x="5616434" y="1672613"/>
          <a:ext cx="2541489" cy="10782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Survival Modeling</a:t>
          </a:r>
        </a:p>
      </dsp:txBody>
      <dsp:txXfrm>
        <a:off x="5616434" y="1672613"/>
        <a:ext cx="2541489" cy="10782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75610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7cd9489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7cd9489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1339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7cd9489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7cd9489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47232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7cd9489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7cd9489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5682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7cd9489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7cd9489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0089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7cd9489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7cd9489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78624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7cd9489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7cd9489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84813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7cd9489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7cd9489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25873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7cd9489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7cd9489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33498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146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7cd9489e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7cd9489e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7cd9489e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7cd9489e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7cd9489e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7cd9489e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4108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7cd9489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7cd9489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50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504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973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7cd9489e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7cd9489e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0170897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879495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7072358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952860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6668745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7062632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602281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773641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625952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94076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1268754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5748741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459147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6008590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531481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03099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0797349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3763056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461543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.pn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11" Type="http://schemas.microsoft.com/office/2007/relationships/diagramDrawing" Target="../diagrams/drawing1.xml"/><Relationship Id="rId5" Type="http://schemas.openxmlformats.org/officeDocument/2006/relationships/image" Target="../media/image4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3.png"/><Relationship Id="rId9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5.xml"/><Relationship Id="rId4" Type="http://schemas.openxmlformats.org/officeDocument/2006/relationships/image" Target="../media/image19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image" Target="../media/image2.png"/><Relationship Id="rId7" Type="http://schemas.openxmlformats.org/officeDocument/2006/relationships/diagramData" Target="../diagrams/data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11" Type="http://schemas.microsoft.com/office/2007/relationships/diagramDrawing" Target="../diagrams/drawing2.xml"/><Relationship Id="rId5" Type="http://schemas.openxmlformats.org/officeDocument/2006/relationships/image" Target="../media/image4.png"/><Relationship Id="rId10" Type="http://schemas.openxmlformats.org/officeDocument/2006/relationships/diagramColors" Target="../diagrams/colors2.xml"/><Relationship Id="rId4" Type="http://schemas.openxmlformats.org/officeDocument/2006/relationships/image" Target="../media/image3.png"/><Relationship Id="rId9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21.jpeg"/><Relationship Id="rId4" Type="http://schemas.openxmlformats.org/officeDocument/2006/relationships/image" Target="../media/image2.png"/><Relationship Id="rId9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8.jpeg"/><Relationship Id="rId4" Type="http://schemas.openxmlformats.org/officeDocument/2006/relationships/image" Target="../media/image2.png"/><Relationship Id="rId9" Type="http://schemas.openxmlformats.org/officeDocument/2006/relationships/image" Target="../media/image2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6157966" y="1001486"/>
            <a:ext cx="2500257" cy="1376590"/>
          </a:xfrm>
          <a:prstGeom prst="rect">
            <a:avLst/>
          </a:prstGeom>
        </p:spPr>
        <p:txBody>
          <a:bodyPr spcFirstLastPara="1" lIns="91425" tIns="91425" rIns="91425" bIns="91425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 dirty="0"/>
              <a:t>Express Inc.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6157966" y="2378076"/>
            <a:ext cx="2500257" cy="698953"/>
          </a:xfrm>
          <a:prstGeom prst="rect">
            <a:avLst/>
          </a:prstGeom>
        </p:spPr>
        <p:txBody>
          <a:bodyPr spcFirstLastPara="1" lIns="91425" tIns="91425" rIns="91425" bIns="91425" anchorCtr="0">
            <a:normAutofit fontScale="92500"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/>
              <a:t>Predictive lifetime value and marketing strategy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US" sz="1400" b="1" dirty="0"/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US" sz="1400" b="1" dirty="0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43CC0527-B9AC-417D-AECC-A07626CB0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67843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FA9CE6-7598-4D5B-8D59-BC801D986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66471"/>
            <a:ext cx="2232030" cy="3077029"/>
          </a:xfrm>
          <a:prstGeom prst="rect">
            <a:avLst/>
          </a:prstGeom>
          <a:effectLst/>
        </p:spPr>
      </p:pic>
      <p:sp>
        <p:nvSpPr>
          <p:cNvPr id="138" name="Freeform 31">
            <a:extLst>
              <a:ext uri="{FF2B5EF4-FFF2-40B4-BE49-F238E27FC236}">
                <a16:creationId xmlns:a16="http://schemas.microsoft.com/office/drawing/2014/main" id="{1EBB90A2-2B0A-4F80-8F25-040334065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597760" y="0"/>
            <a:ext cx="419604" cy="2782230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Freeform 5">
            <a:extLst>
              <a:ext uri="{FF2B5EF4-FFF2-40B4-BE49-F238E27FC236}">
                <a16:creationId xmlns:a16="http://schemas.microsoft.com/office/drawing/2014/main" id="{58C66FD6-0DB8-4459-871E-DCAA6B99F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2781447" y="2067482"/>
            <a:ext cx="5143500" cy="1008536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0ABE37-30B9-4FC3-8FD8-9C3FA9447E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0745" y="2066470"/>
            <a:ext cx="3447599" cy="3077029"/>
          </a:xfrm>
          <a:prstGeom prst="rect">
            <a:avLst/>
          </a:prstGeom>
          <a:effectLst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8E78A57-969A-444F-A68D-26349B1702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31750"/>
            <a:ext cx="5668345" cy="2066471"/>
          </a:xfrm>
          <a:prstGeom prst="rect">
            <a:avLst/>
          </a:prstGeom>
          <a:effectLst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E306DE4-3A7F-4036-B5A6-EAAD29EF8154}"/>
              </a:ext>
            </a:extLst>
          </p:cNvPr>
          <p:cNvSpPr txBox="1"/>
          <p:nvPr/>
        </p:nvSpPr>
        <p:spPr>
          <a:xfrm>
            <a:off x="6157966" y="3396343"/>
            <a:ext cx="250025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BY </a:t>
            </a:r>
          </a:p>
          <a:p>
            <a:r>
              <a:rPr lang="en-US" sz="1000" dirty="0"/>
              <a:t>APOORVA JOSHI</a:t>
            </a:r>
          </a:p>
          <a:p>
            <a:r>
              <a:rPr lang="en-US" sz="1000" dirty="0"/>
              <a:t>KAIYUE LI</a:t>
            </a:r>
          </a:p>
          <a:p>
            <a:r>
              <a:rPr lang="en-US" sz="1000" dirty="0"/>
              <a:t>KUNAL JAGDALE</a:t>
            </a:r>
          </a:p>
          <a:p>
            <a:r>
              <a:rPr lang="en-US" sz="1000" dirty="0"/>
              <a:t>PANKIT ARORA</a:t>
            </a:r>
          </a:p>
          <a:p>
            <a:r>
              <a:rPr lang="en-US" sz="1000" dirty="0"/>
              <a:t>SUJITH NAIR</a:t>
            </a: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68403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94"/>
    </mc:Choice>
    <mc:Fallback xmlns="">
      <p:transition spd="slow" advTm="849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4818538" y="35033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Segmentation</a:t>
            </a:r>
            <a:endParaRPr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898298C-24B8-4B16-B7D3-DBD9C43C4D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2349223"/>
              </p:ext>
            </p:extLst>
          </p:nvPr>
        </p:nvGraphicFramePr>
        <p:xfrm>
          <a:off x="24385" y="2362200"/>
          <a:ext cx="9119615" cy="2781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19B464B-9852-4C9D-8B48-2D5C2DB613E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1383724"/>
              </p:ext>
            </p:extLst>
          </p:nvPr>
        </p:nvGraphicFramePr>
        <p:xfrm>
          <a:off x="0" y="-6875"/>
          <a:ext cx="9131807" cy="2362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Oval 8">
            <a:extLst>
              <a:ext uri="{FF2B5EF4-FFF2-40B4-BE49-F238E27FC236}">
                <a16:creationId xmlns:a16="http://schemas.microsoft.com/office/drawing/2014/main" id="{D5247E4C-4DF5-4DE9-86F0-853F0BC3E43E}"/>
              </a:ext>
            </a:extLst>
          </p:cNvPr>
          <p:cNvSpPr/>
          <p:nvPr/>
        </p:nvSpPr>
        <p:spPr>
          <a:xfrm>
            <a:off x="2107691" y="937308"/>
            <a:ext cx="870995" cy="40800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7A3FC2D-BC02-435F-A5ED-D77F59249AAB}"/>
              </a:ext>
            </a:extLst>
          </p:cNvPr>
          <p:cNvSpPr/>
          <p:nvPr/>
        </p:nvSpPr>
        <p:spPr>
          <a:xfrm>
            <a:off x="5367562" y="3109035"/>
            <a:ext cx="870995" cy="40800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774C84-6079-4965-B674-80D8BA90BDE3}"/>
              </a:ext>
            </a:extLst>
          </p:cNvPr>
          <p:cNvSpPr/>
          <p:nvPr/>
        </p:nvSpPr>
        <p:spPr>
          <a:xfrm>
            <a:off x="750374" y="3517043"/>
            <a:ext cx="870995" cy="40800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4984474-8B90-49B9-968F-7C1981C8A2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870453"/>
              </p:ext>
            </p:extLst>
          </p:nvPr>
        </p:nvGraphicFramePr>
        <p:xfrm>
          <a:off x="0" y="2416348"/>
          <a:ext cx="9144000" cy="27271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C7774C84-6079-4965-B674-80D8BA90BDE3}"/>
              </a:ext>
            </a:extLst>
          </p:cNvPr>
          <p:cNvSpPr/>
          <p:nvPr/>
        </p:nvSpPr>
        <p:spPr>
          <a:xfrm>
            <a:off x="3549501" y="1081871"/>
            <a:ext cx="870995" cy="40800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7774C84-6079-4965-B674-80D8BA90BDE3}"/>
              </a:ext>
            </a:extLst>
          </p:cNvPr>
          <p:cNvSpPr/>
          <p:nvPr/>
        </p:nvSpPr>
        <p:spPr>
          <a:xfrm>
            <a:off x="7860717" y="3509718"/>
            <a:ext cx="870995" cy="40800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1E0FE2E-588A-4008-B64C-9D46877B36E0}"/>
              </a:ext>
            </a:extLst>
          </p:cNvPr>
          <p:cNvSpPr/>
          <p:nvPr/>
        </p:nvSpPr>
        <p:spPr>
          <a:xfrm>
            <a:off x="7860717" y="1043195"/>
            <a:ext cx="870995" cy="40800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C4194B42-4972-430D-8237-39E6AE1349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6993455"/>
              </p:ext>
            </p:extLst>
          </p:nvPr>
        </p:nvGraphicFramePr>
        <p:xfrm>
          <a:off x="-1" y="0"/>
          <a:ext cx="9143999" cy="24163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0618017C-5DF9-4985-A4C8-D9ADABC14058}"/>
              </a:ext>
            </a:extLst>
          </p:cNvPr>
          <p:cNvSpPr/>
          <p:nvPr/>
        </p:nvSpPr>
        <p:spPr>
          <a:xfrm>
            <a:off x="3494861" y="1004170"/>
            <a:ext cx="870995" cy="40800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856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 result for online shopper">
            <a:extLst>
              <a:ext uri="{FF2B5EF4-FFF2-40B4-BE49-F238E27FC236}">
                <a16:creationId xmlns:a16="http://schemas.microsoft.com/office/drawing/2014/main" id="{023FE88C-A6F8-40FF-ABF4-5C5762DBF6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4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DD6C2AE-F4A6-4F4E-B979-6D7E2B83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83" y="339538"/>
            <a:ext cx="7053542" cy="1050398"/>
          </a:xfrm>
        </p:spPr>
        <p:txBody>
          <a:bodyPr>
            <a:normAutofit/>
          </a:bodyPr>
          <a:lstStyle/>
          <a:p>
            <a:r>
              <a:rPr lang="en-US" dirty="0"/>
              <a:t>Online Shoppers</a:t>
            </a: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Google Shape;110;p19">
            <a:extLst>
              <a:ext uri="{FF2B5EF4-FFF2-40B4-BE49-F238E27FC236}">
                <a16:creationId xmlns:a16="http://schemas.microsoft.com/office/drawing/2014/main" id="{90DB9601-86A6-4B02-9D53-1A9FBCDA647A}"/>
              </a:ext>
            </a:extLst>
          </p:cNvPr>
          <p:cNvSpPr txBox="1">
            <a:spLocks/>
          </p:cNvSpPr>
          <p:nvPr/>
        </p:nvSpPr>
        <p:spPr>
          <a:xfrm>
            <a:off x="486698" y="1911210"/>
            <a:ext cx="3841954" cy="2744017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5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3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187950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r>
              <a:rPr lang="en-US" sz="2000" b="1" dirty="0"/>
              <a:t>CHARACTERISTICS</a:t>
            </a:r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r>
              <a:rPr lang="en-US" sz="2000" dirty="0"/>
              <a:t>Only 7% of customers - earn 6% of the total revenue.</a:t>
            </a:r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endParaRPr lang="en-US" sz="2000" dirty="0"/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r>
              <a:rPr lang="en-US" sz="2000" dirty="0"/>
              <a:t>85% web users</a:t>
            </a:r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endParaRPr lang="en-US" sz="2000" dirty="0"/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endParaRPr lang="en-US" sz="2000" dirty="0"/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endParaRPr lang="en-US" dirty="0"/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endParaRPr lang="en-US" dirty="0"/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endParaRPr lang="en-US" dirty="0"/>
          </a:p>
          <a:p>
            <a:pPr marL="457200" indent="0" defTabSz="457200">
              <a:spcBef>
                <a:spcPts val="1000"/>
              </a:spcBef>
            </a:pPr>
            <a:endParaRPr lang="en-US" dirty="0"/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2185B274-CF5E-461A-8820-584AACE6CE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3347170"/>
              </p:ext>
            </p:extLst>
          </p:nvPr>
        </p:nvGraphicFramePr>
        <p:xfrm>
          <a:off x="4568937" y="2066070"/>
          <a:ext cx="4088720" cy="261149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860604">
                  <a:extLst>
                    <a:ext uri="{9D8B030D-6E8A-4147-A177-3AD203B41FA5}">
                      <a16:colId xmlns:a16="http://schemas.microsoft.com/office/drawing/2014/main" val="205780958"/>
                    </a:ext>
                  </a:extLst>
                </a:gridCol>
                <a:gridCol w="2228116">
                  <a:extLst>
                    <a:ext uri="{9D8B030D-6E8A-4147-A177-3AD203B41FA5}">
                      <a16:colId xmlns:a16="http://schemas.microsoft.com/office/drawing/2014/main" val="1042473452"/>
                    </a:ext>
                  </a:extLst>
                </a:gridCol>
              </a:tblGrid>
              <a:tr h="687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cap="all" spc="150">
                          <a:effectLst/>
                        </a:rPr>
                        <a:t>Event</a:t>
                      </a:r>
                      <a:endParaRPr lang="en-US" sz="20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cap="all" spc="150">
                          <a:effectLst/>
                        </a:rPr>
                        <a:t>Mean </a:t>
                      </a:r>
                      <a:endParaRPr lang="en-US" sz="20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extLst>
                  <a:ext uri="{0D108BD9-81ED-4DB2-BD59-A6C34878D82A}">
                    <a16:rowId xmlns:a16="http://schemas.microsoft.com/office/drawing/2014/main" val="2685825794"/>
                  </a:ext>
                </a:extLst>
              </a:tr>
              <a:tr h="43731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>
                          <a:effectLst/>
                        </a:rPr>
                        <a:t>timeuntil_2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228</a:t>
                      </a:r>
                    </a:p>
                  </a:txBody>
                  <a:tcPr marL="130434" marR="130434" marT="118576" marB="118576" anchor="b"/>
                </a:tc>
                <a:extLst>
                  <a:ext uri="{0D108BD9-81ED-4DB2-BD59-A6C34878D82A}">
                    <a16:rowId xmlns:a16="http://schemas.microsoft.com/office/drawing/2014/main" val="523032309"/>
                  </a:ext>
                </a:extLst>
              </a:tr>
              <a:tr h="43731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>
                          <a:effectLst/>
                        </a:rPr>
                        <a:t>timeuntil_3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138</a:t>
                      </a:r>
                    </a:p>
                  </a:txBody>
                  <a:tcPr marL="130434" marR="130434" marT="118576" marB="118576" anchor="b"/>
                </a:tc>
                <a:extLst>
                  <a:ext uri="{0D108BD9-81ED-4DB2-BD59-A6C34878D82A}">
                    <a16:rowId xmlns:a16="http://schemas.microsoft.com/office/drawing/2014/main" val="1011625437"/>
                  </a:ext>
                </a:extLst>
              </a:tr>
              <a:tr h="437318">
                <a:tc>
                  <a:txBody>
                    <a:bodyPr/>
                    <a:lstStyle/>
                    <a:p>
                      <a:pPr marL="0" algn="l" defTabSz="342900" rtl="0" eaLnBrk="1" fontAlgn="b" latinLnBrk="0" hangingPunct="1"/>
                      <a:r>
                        <a:rPr lang="en-US" sz="1600" u="none" strike="noStrike" kern="1200" cap="none" spc="0">
                          <a:effectLst/>
                        </a:rPr>
                        <a:t>timeuntil_4</a:t>
                      </a:r>
                      <a:endParaRPr lang="en-US" sz="1600" u="none" strike="noStrike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0434" marR="130434" marT="118576" marB="118576" anchor="b">
                    <a:solidFill>
                      <a:schemeClr val="bg1">
                        <a:lumMod val="9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342900" rtl="0" eaLnBrk="1" fontAlgn="b" latinLnBrk="0" hangingPunct="1"/>
                      <a:r>
                        <a:rPr lang="en-US" sz="1600" u="none" strike="noStrike" kern="1200" cap="none" spc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167</a:t>
                      </a:r>
                    </a:p>
                  </a:txBody>
                  <a:tcPr marL="130434" marR="130434" marT="118576" marB="118576" anchor="b">
                    <a:solidFill>
                      <a:schemeClr val="bg1">
                        <a:lumMod val="9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395009"/>
                  </a:ext>
                </a:extLst>
              </a:tr>
              <a:tr h="43731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>
                          <a:effectLst/>
                        </a:rPr>
                        <a:t>timeuntil_5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162</a:t>
                      </a:r>
                    </a:p>
                  </a:txBody>
                  <a:tcPr marL="130434" marR="130434" marT="118576" marB="118576" anchor="b"/>
                </a:tc>
                <a:extLst>
                  <a:ext uri="{0D108BD9-81ED-4DB2-BD59-A6C34878D82A}">
                    <a16:rowId xmlns:a16="http://schemas.microsoft.com/office/drawing/2014/main" val="24700921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133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27"/>
    </mc:Choice>
    <mc:Fallback xmlns="">
      <p:transition spd="slow" advTm="18427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 result for online shopper">
            <a:extLst>
              <a:ext uri="{FF2B5EF4-FFF2-40B4-BE49-F238E27FC236}">
                <a16:creationId xmlns:a16="http://schemas.microsoft.com/office/drawing/2014/main" id="{023FE88C-A6F8-40FF-ABF4-5C5762DBF6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4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10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619BE96-CC81-4273-87CA-EEFA692DBF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138046"/>
              </p:ext>
            </p:extLst>
          </p:nvPr>
        </p:nvGraphicFramePr>
        <p:xfrm>
          <a:off x="147915" y="1900047"/>
          <a:ext cx="8706973" cy="276341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701056">
                  <a:extLst>
                    <a:ext uri="{9D8B030D-6E8A-4147-A177-3AD203B41FA5}">
                      <a16:colId xmlns:a16="http://schemas.microsoft.com/office/drawing/2014/main" val="869740449"/>
                    </a:ext>
                  </a:extLst>
                </a:gridCol>
                <a:gridCol w="1702691">
                  <a:extLst>
                    <a:ext uri="{9D8B030D-6E8A-4147-A177-3AD203B41FA5}">
                      <a16:colId xmlns:a16="http://schemas.microsoft.com/office/drawing/2014/main" val="2529004341"/>
                    </a:ext>
                  </a:extLst>
                </a:gridCol>
                <a:gridCol w="1767742">
                  <a:extLst>
                    <a:ext uri="{9D8B030D-6E8A-4147-A177-3AD203B41FA5}">
                      <a16:colId xmlns:a16="http://schemas.microsoft.com/office/drawing/2014/main" val="2476147114"/>
                    </a:ext>
                  </a:extLst>
                </a:gridCol>
                <a:gridCol w="1767742">
                  <a:extLst>
                    <a:ext uri="{9D8B030D-6E8A-4147-A177-3AD203B41FA5}">
                      <a16:colId xmlns:a16="http://schemas.microsoft.com/office/drawing/2014/main" val="2948748180"/>
                    </a:ext>
                  </a:extLst>
                </a:gridCol>
                <a:gridCol w="1767742">
                  <a:extLst>
                    <a:ext uri="{9D8B030D-6E8A-4147-A177-3AD203B41FA5}">
                      <a16:colId xmlns:a16="http://schemas.microsoft.com/office/drawing/2014/main" val="2937859216"/>
                    </a:ext>
                  </a:extLst>
                </a:gridCol>
              </a:tblGrid>
              <a:tr h="52101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Characteristics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timeuntil_2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timeuntil_3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solidFill>
                            <a:srgbClr val="FFFFFF"/>
                          </a:solidFill>
                          <a:effectLst/>
                        </a:rPr>
                        <a:t>timeuntil_4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solidFill>
                            <a:srgbClr val="FFFFFF"/>
                          </a:solidFill>
                          <a:effectLst/>
                        </a:rPr>
                        <a:t>timeuntil_5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2097463"/>
                  </a:ext>
                </a:extLst>
              </a:tr>
              <a:tr h="52101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Direct Mails</a:t>
                      </a:r>
                      <a:endParaRPr lang="en-US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-0.1</a:t>
                      </a: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5.2</a:t>
                      </a: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-0.9</a:t>
                      </a: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-0.95</a:t>
                      </a: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4564538"/>
                  </a:ext>
                </a:extLst>
              </a:tr>
              <a:tr h="86069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Clearance Proportion</a:t>
                      </a:r>
                      <a:endParaRPr 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-110.8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-131.5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-165.3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-162.5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348885"/>
                  </a:ext>
                </a:extLst>
              </a:tr>
              <a:tr h="86069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Married</a:t>
                      </a:r>
                      <a:endParaRPr 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-23.9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-18.5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-73.5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-158.3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378836"/>
                  </a:ext>
                </a:extLst>
              </a:tr>
            </a:tbl>
          </a:graphicData>
        </a:graphic>
      </p:graphicFrame>
      <p:sp>
        <p:nvSpPr>
          <p:cNvPr id="9" name="Google Shape;109;p19">
            <a:extLst>
              <a:ext uri="{FF2B5EF4-FFF2-40B4-BE49-F238E27FC236}">
                <a16:creationId xmlns:a16="http://schemas.microsoft.com/office/drawing/2014/main" id="{0D5B09F1-A517-4C1E-946E-13C527499956}"/>
              </a:ext>
            </a:extLst>
          </p:cNvPr>
          <p:cNvSpPr txBox="1">
            <a:spLocks/>
          </p:cNvSpPr>
          <p:nvPr/>
        </p:nvSpPr>
        <p:spPr>
          <a:xfrm>
            <a:off x="486698" y="166341"/>
            <a:ext cx="6939116" cy="762490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1430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C0C0C0"/>
                </a:highlight>
                <a:uLnTx/>
                <a:uFillTx/>
                <a:latin typeface="Century Gothic" panose="020B0502020202020204"/>
                <a:ea typeface="+mj-ea"/>
                <a:cs typeface="+mj-cs"/>
              </a:rPr>
              <a:t>Survival Model : Insights</a:t>
            </a:r>
          </a:p>
          <a:p>
            <a:pPr marL="11430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Characteristics of customers that buy earlier than average. 1 unit difference in these factors decreases next purchase by indicated days :</a:t>
            </a:r>
          </a:p>
        </p:txBody>
      </p:sp>
    </p:spTree>
    <p:extLst>
      <p:ext uri="{BB962C8B-B14F-4D97-AF65-F5344CB8AC3E}">
        <p14:creationId xmlns:p14="http://schemas.microsoft.com/office/powerpoint/2010/main" val="73872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832"/>
    </mc:Choice>
    <mc:Fallback xmlns="">
      <p:transition spd="slow" advTm="61832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 result for online shopper">
            <a:extLst>
              <a:ext uri="{FF2B5EF4-FFF2-40B4-BE49-F238E27FC236}">
                <a16:creationId xmlns:a16="http://schemas.microsoft.com/office/drawing/2014/main" id="{023FE88C-A6F8-40FF-ABF4-5C5762DBF6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4"/>
          <a:stretch/>
        </p:blipFill>
        <p:spPr bwMode="auto">
          <a:xfrm>
            <a:off x="20" y="7267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DD6C2AE-F4A6-4F4E-B979-6D7E2B83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83" y="339538"/>
            <a:ext cx="7053542" cy="1050398"/>
          </a:xfrm>
        </p:spPr>
        <p:txBody>
          <a:bodyPr>
            <a:normAutofit/>
          </a:bodyPr>
          <a:lstStyle/>
          <a:p>
            <a:r>
              <a:rPr lang="en-US" dirty="0"/>
              <a:t>Test Plan</a:t>
            </a: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68AEB7-80FA-41F8-9585-C35B2C3F1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84" y="1539688"/>
            <a:ext cx="6709905" cy="3146611"/>
          </a:xfrm>
        </p:spPr>
        <p:txBody>
          <a:bodyPr>
            <a:normAutofit/>
          </a:bodyPr>
          <a:lstStyle/>
          <a:p>
            <a:r>
              <a:rPr lang="en-US" sz="2000" b="1" dirty="0"/>
              <a:t>Saving Budget</a:t>
            </a:r>
            <a:r>
              <a:rPr lang="en-US" sz="2000" dirty="0"/>
              <a:t> : Direct mail can be reduced 75%, which will free up 7% of Direct Mail Marketing Budget</a:t>
            </a:r>
          </a:p>
          <a:p>
            <a:r>
              <a:rPr lang="en-US" sz="2000" b="1" dirty="0"/>
              <a:t>Targeted Advertising</a:t>
            </a:r>
            <a:r>
              <a:rPr lang="en-US" sz="2000" dirty="0"/>
              <a:t> : </a:t>
            </a:r>
          </a:p>
          <a:p>
            <a:pPr lvl="1"/>
            <a:r>
              <a:rPr lang="en-US" sz="1850" dirty="0"/>
              <a:t>Clearance Sales are likely to attract this segment to buy sooner by 143 days on average</a:t>
            </a:r>
          </a:p>
          <a:p>
            <a:pPr lvl="1"/>
            <a:r>
              <a:rPr lang="en-US" sz="1850" dirty="0"/>
              <a:t>Bachelors buy late by 70 days on average, hence should be targeted more.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411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 result for online shopper">
            <a:extLst>
              <a:ext uri="{FF2B5EF4-FFF2-40B4-BE49-F238E27FC236}">
                <a16:creationId xmlns:a16="http://schemas.microsoft.com/office/drawing/2014/main" id="{023FE88C-A6F8-40FF-ABF4-5C5762DBF6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4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DD6C2AE-F4A6-4F4E-B979-6D7E2B83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96" y="339538"/>
            <a:ext cx="7411029" cy="1050398"/>
          </a:xfrm>
        </p:spPr>
        <p:txBody>
          <a:bodyPr>
            <a:normAutofit/>
          </a:bodyPr>
          <a:lstStyle/>
          <a:p>
            <a:r>
              <a:rPr lang="en-US" dirty="0"/>
              <a:t>   Product Elasticity</a:t>
            </a: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B7E55856-578B-49CA-8274-BD481CE0BB21}"/>
              </a:ext>
            </a:extLst>
          </p:cNvPr>
          <p:cNvSpPr txBox="1">
            <a:spLocks/>
          </p:cNvSpPr>
          <p:nvPr/>
        </p:nvSpPr>
        <p:spPr>
          <a:xfrm>
            <a:off x="9326" y="1362962"/>
            <a:ext cx="4441000" cy="3149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5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3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187950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r>
              <a:rPr lang="en-US" sz="2000" dirty="0"/>
              <a:t>All the products in this segment are mostly inelastic.</a:t>
            </a:r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r>
              <a:rPr lang="en-US" sz="2000" dirty="0"/>
              <a:t>Insights :</a:t>
            </a:r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endParaRPr lang="en-US" sz="2000" dirty="0"/>
          </a:p>
          <a:p>
            <a:pPr defTabSz="457200">
              <a:spcBef>
                <a:spcPts val="1000"/>
              </a:spcBef>
            </a:pPr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53B58B9-A391-45CD-9BEB-4BB98FB204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0662266"/>
              </p:ext>
            </p:extLst>
          </p:nvPr>
        </p:nvGraphicFramePr>
        <p:xfrm>
          <a:off x="127096" y="2689412"/>
          <a:ext cx="4441000" cy="1910442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982286">
                  <a:extLst>
                    <a:ext uri="{9D8B030D-6E8A-4147-A177-3AD203B41FA5}">
                      <a16:colId xmlns:a16="http://schemas.microsoft.com/office/drawing/2014/main" val="2694432024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41865932"/>
                    </a:ext>
                  </a:extLst>
                </a:gridCol>
                <a:gridCol w="907677">
                  <a:extLst>
                    <a:ext uri="{9D8B030D-6E8A-4147-A177-3AD203B41FA5}">
                      <a16:colId xmlns:a16="http://schemas.microsoft.com/office/drawing/2014/main" val="4083211486"/>
                    </a:ext>
                  </a:extLst>
                </a:gridCol>
                <a:gridCol w="1522337">
                  <a:extLst>
                    <a:ext uri="{9D8B030D-6E8A-4147-A177-3AD203B41FA5}">
                      <a16:colId xmlns:a16="http://schemas.microsoft.com/office/drawing/2014/main" val="895842130"/>
                    </a:ext>
                  </a:extLst>
                </a:gridCol>
              </a:tblGrid>
              <a:tr h="904652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u="none" strike="noStrike" cap="all" spc="150" dirty="0">
                          <a:solidFill>
                            <a:schemeClr val="lt1"/>
                          </a:solidFill>
                          <a:effectLst/>
                        </a:rPr>
                        <a:t>Segment Price Elasticity</a:t>
                      </a:r>
                      <a:endParaRPr lang="en-US" sz="8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u="none" strike="noStrike" cap="all" spc="150" dirty="0">
                          <a:solidFill>
                            <a:schemeClr val="lt1"/>
                          </a:solidFill>
                          <a:effectLst/>
                        </a:rPr>
                        <a:t>% </a:t>
                      </a:r>
                      <a:r>
                        <a:rPr lang="en-US" sz="800" b="0" u="none" strike="noStrike" kern="1200" cap="all" spc="15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Price</a:t>
                      </a:r>
                      <a:r>
                        <a:rPr lang="en-US" sz="800" b="0" u="none" strike="noStrike" cap="all" spc="150" dirty="0">
                          <a:solidFill>
                            <a:schemeClr val="lt1"/>
                          </a:solidFill>
                          <a:effectLst/>
                        </a:rPr>
                        <a:t> Increase</a:t>
                      </a:r>
                      <a:endParaRPr lang="en-US" sz="8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u="none" strike="noStrike" cap="all" spc="150" dirty="0">
                          <a:solidFill>
                            <a:schemeClr val="lt1"/>
                          </a:solidFill>
                          <a:effectLst/>
                        </a:rPr>
                        <a:t>% Increase in revenue</a:t>
                      </a:r>
                      <a:endParaRPr lang="en-US" sz="8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u="none" strike="noStrike" cap="all" spc="150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Additional </a:t>
                      </a:r>
                      <a:br>
                        <a:rPr lang="en-US" sz="800" b="0" u="none" strike="noStrike" cap="all" spc="150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</a:br>
                      <a:r>
                        <a:rPr lang="en-US" sz="800" b="0" u="none" strike="noStrike" cap="all" spc="150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Revenue</a:t>
                      </a:r>
                      <a:endParaRPr lang="en-US" sz="800" b="0" i="0" u="none" strike="noStrike" cap="all" spc="150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6153029"/>
                  </a:ext>
                </a:extLst>
              </a:tr>
              <a:tr h="857107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0.35</a:t>
                      </a:r>
                      <a:endParaRPr lang="en-US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t"/>
                      <a:endParaRPr lang="en-US" sz="1200" u="none" strike="noStrike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r" fontAlgn="t"/>
                      <a:endParaRPr lang="en-US" sz="1200" u="none" strike="noStrike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r" fontAlgn="t"/>
                      <a:endParaRPr lang="en-US" sz="1200" u="none" strike="noStrike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r" fontAlgn="t"/>
                      <a:r>
                        <a:rPr lang="en-US" sz="12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en-US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8%</a:t>
                      </a:r>
                      <a:endParaRPr lang="en-US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 </a:t>
                      </a:r>
                      <a:r>
                        <a:rPr lang="en-US" sz="2000" u="none" strike="noStrike" cap="none" spc="0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$7523.29 </a:t>
                      </a:r>
                      <a:endParaRPr lang="en-US" sz="2000" b="0" i="0" u="none" strike="noStrike" cap="none" spc="0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310369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DCC7753-F6D0-4F88-A12E-A8387FA385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620573"/>
              </p:ext>
            </p:extLst>
          </p:nvPr>
        </p:nvGraphicFramePr>
        <p:xfrm>
          <a:off x="4982135" y="1149725"/>
          <a:ext cx="3811155" cy="274651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698678">
                  <a:extLst>
                    <a:ext uri="{9D8B030D-6E8A-4147-A177-3AD203B41FA5}">
                      <a16:colId xmlns:a16="http://schemas.microsoft.com/office/drawing/2014/main" val="2466141118"/>
                    </a:ext>
                  </a:extLst>
                </a:gridCol>
                <a:gridCol w="2112477">
                  <a:extLst>
                    <a:ext uri="{9D8B030D-6E8A-4147-A177-3AD203B41FA5}">
                      <a16:colId xmlns:a16="http://schemas.microsoft.com/office/drawing/2014/main" val="270414922"/>
                    </a:ext>
                  </a:extLst>
                </a:gridCol>
              </a:tblGrid>
              <a:tr h="4577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all" spc="150" dirty="0">
                          <a:effectLst/>
                        </a:rPr>
                        <a:t>Product</a:t>
                      </a:r>
                      <a:endParaRPr lang="en-US" sz="1300" b="1" i="0" u="none" strike="noStrike" cap="all" spc="150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all" spc="150" dirty="0">
                          <a:effectLst/>
                        </a:rPr>
                        <a:t>Elasticity </a:t>
                      </a:r>
                      <a:endParaRPr lang="en-US" sz="1300" b="1" i="0" u="none" strike="noStrike" cap="all" spc="150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0517119"/>
                  </a:ext>
                </a:extLst>
              </a:tr>
              <a:tr h="4577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kern="1200" cap="none" spc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Women Products</a:t>
                      </a: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kern="1200" cap="none" spc="0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  <a:latin typeface="+mn-lt"/>
                          <a:ea typeface="+mn-ea"/>
                          <a:cs typeface="+mn-cs"/>
                        </a:rPr>
                        <a:t>0.25</a:t>
                      </a: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99593"/>
                  </a:ext>
                </a:extLst>
              </a:tr>
              <a:tr h="4577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cap="none" spc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Men Products</a:t>
                      </a: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cap="none" spc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0.60</a:t>
                      </a: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7837797"/>
                  </a:ext>
                </a:extLst>
              </a:tr>
              <a:tr h="457753">
                <a:tc>
                  <a:txBody>
                    <a:bodyPr/>
                    <a:lstStyle/>
                    <a:p>
                      <a:pPr marL="0" algn="l" defTabSz="342900" rtl="0" eaLnBrk="1" fontAlgn="b" latinLnBrk="0" hangingPunct="1"/>
                      <a:r>
                        <a:rPr lang="en-US" sz="1300" b="0" i="0" u="none" strike="noStrike" kern="1200" cap="none" spc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Women Pants</a:t>
                      </a: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342900" rtl="0" eaLnBrk="1" fontAlgn="b" latinLnBrk="0" hangingPunct="1"/>
                      <a:r>
                        <a:rPr lang="en-US" sz="1300" u="none" strike="noStrike" kern="1200" cap="none" spc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0.60</a:t>
                      </a: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345620"/>
                  </a:ext>
                </a:extLst>
              </a:tr>
              <a:tr h="4577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cap="none" spc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Women Woven Tops</a:t>
                      </a: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cap="none" spc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0.68</a:t>
                      </a: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6259784"/>
                  </a:ext>
                </a:extLst>
              </a:tr>
              <a:tr h="4577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cap="none" spc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Women Dress</a:t>
                      </a: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cap="none" spc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0.72</a:t>
                      </a: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5744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197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58"/>
    </mc:Choice>
    <mc:Fallback xmlns="">
      <p:transition spd="slow" advTm="21558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 result for online shopper">
            <a:extLst>
              <a:ext uri="{FF2B5EF4-FFF2-40B4-BE49-F238E27FC236}">
                <a16:creationId xmlns:a16="http://schemas.microsoft.com/office/drawing/2014/main" id="{023FE88C-A6F8-40FF-ABF4-5C5762DBF6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4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DD6C2AE-F4A6-4F4E-B979-6D7E2B83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83" y="339538"/>
            <a:ext cx="7053542" cy="1050398"/>
          </a:xfrm>
        </p:spPr>
        <p:txBody>
          <a:bodyPr>
            <a:normAutofit/>
          </a:bodyPr>
          <a:lstStyle/>
          <a:p>
            <a:r>
              <a:rPr lang="en-US" dirty="0"/>
              <a:t>Test Plan</a:t>
            </a: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79F24FB5-9C68-453E-A669-C9EC7333C5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6825306"/>
              </p:ext>
            </p:extLst>
          </p:nvPr>
        </p:nvGraphicFramePr>
        <p:xfrm>
          <a:off x="827088" y="1020725"/>
          <a:ext cx="6862013" cy="3028033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223472">
                  <a:extLst>
                    <a:ext uri="{9D8B030D-6E8A-4147-A177-3AD203B41FA5}">
                      <a16:colId xmlns:a16="http://schemas.microsoft.com/office/drawing/2014/main" val="3499287043"/>
                    </a:ext>
                  </a:extLst>
                </a:gridCol>
                <a:gridCol w="910647">
                  <a:extLst>
                    <a:ext uri="{9D8B030D-6E8A-4147-A177-3AD203B41FA5}">
                      <a16:colId xmlns:a16="http://schemas.microsoft.com/office/drawing/2014/main" val="3141995169"/>
                    </a:ext>
                  </a:extLst>
                </a:gridCol>
                <a:gridCol w="1169653">
                  <a:extLst>
                    <a:ext uri="{9D8B030D-6E8A-4147-A177-3AD203B41FA5}">
                      <a16:colId xmlns:a16="http://schemas.microsoft.com/office/drawing/2014/main" val="369945580"/>
                    </a:ext>
                  </a:extLst>
                </a:gridCol>
                <a:gridCol w="1121910">
                  <a:extLst>
                    <a:ext uri="{9D8B030D-6E8A-4147-A177-3AD203B41FA5}">
                      <a16:colId xmlns:a16="http://schemas.microsoft.com/office/drawing/2014/main" val="2978460898"/>
                    </a:ext>
                  </a:extLst>
                </a:gridCol>
                <a:gridCol w="875107">
                  <a:extLst>
                    <a:ext uri="{9D8B030D-6E8A-4147-A177-3AD203B41FA5}">
                      <a16:colId xmlns:a16="http://schemas.microsoft.com/office/drawing/2014/main" val="1843602166"/>
                    </a:ext>
                  </a:extLst>
                </a:gridCol>
                <a:gridCol w="1561224">
                  <a:extLst>
                    <a:ext uri="{9D8B030D-6E8A-4147-A177-3AD203B41FA5}">
                      <a16:colId xmlns:a16="http://schemas.microsoft.com/office/drawing/2014/main" val="3524041386"/>
                    </a:ext>
                  </a:extLst>
                </a:gridCol>
              </a:tblGrid>
              <a:tr h="59481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Product Name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Current Price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+mn-lt"/>
                        </a:rPr>
                        <a:t>New Price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+mn-lt"/>
                        </a:rPr>
                        <a:t>Current Revenue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+mn-lt"/>
                        </a:rPr>
                        <a:t>New Revenue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 Percent Increase in Revenue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266075"/>
                  </a:ext>
                </a:extLst>
              </a:tr>
              <a:tr h="58872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Products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4.20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4.62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13.71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14.70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7.2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783919"/>
                  </a:ext>
                </a:extLst>
              </a:tr>
              <a:tr h="41945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Men Products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3.05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3.36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5.60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5.79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3.4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038808"/>
                  </a:ext>
                </a:extLst>
              </a:tr>
              <a:tr h="495171"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Pants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1.36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1.50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0.47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0.49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3.4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0644377"/>
                  </a:ext>
                </a:extLst>
              </a:tr>
              <a:tr h="419454"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Woven Tops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2.21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2.42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1.52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1.56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2.6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214937"/>
                  </a:ext>
                </a:extLst>
              </a:tr>
              <a:tr h="419454"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Dress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1.10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1.21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0.41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0.43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2.1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874303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1A725E5B-BC4A-492C-A652-FC6EC050DEFB}"/>
              </a:ext>
            </a:extLst>
          </p:cNvPr>
          <p:cNvSpPr/>
          <p:nvPr/>
        </p:nvSpPr>
        <p:spPr>
          <a:xfrm>
            <a:off x="1127051" y="4300663"/>
            <a:ext cx="6648893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EBEBEB"/>
                </a:solidFill>
              </a:rPr>
              <a:t>Increasing the price of above products by 10% leads to – </a:t>
            </a:r>
            <a:r>
              <a:rPr lang="en-US" dirty="0">
                <a:solidFill>
                  <a:srgbClr val="92D050"/>
                </a:solidFill>
              </a:rPr>
              <a:t>5.8% increase</a:t>
            </a:r>
            <a:r>
              <a:rPr lang="en-US" dirty="0">
                <a:solidFill>
                  <a:srgbClr val="EBEBEB"/>
                </a:solidFill>
              </a:rPr>
              <a:t> in the revenue.</a:t>
            </a:r>
          </a:p>
        </p:txBody>
      </p:sp>
    </p:spTree>
    <p:extLst>
      <p:ext uri="{BB962C8B-B14F-4D97-AF65-F5344CB8AC3E}">
        <p14:creationId xmlns:p14="http://schemas.microsoft.com/office/powerpoint/2010/main" val="1313979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 result for online shopper">
            <a:extLst>
              <a:ext uri="{FF2B5EF4-FFF2-40B4-BE49-F238E27FC236}">
                <a16:creationId xmlns:a16="http://schemas.microsoft.com/office/drawing/2014/main" id="{023FE88C-A6F8-40FF-ABF4-5C5762DBF6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4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DD6C2AE-F4A6-4F4E-B979-6D7E2B83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83" y="339539"/>
            <a:ext cx="7053542" cy="549696"/>
          </a:xfrm>
        </p:spPr>
        <p:txBody>
          <a:bodyPr>
            <a:normAutofit fontScale="90000"/>
          </a:bodyPr>
          <a:lstStyle/>
          <a:p>
            <a:r>
              <a:rPr lang="en-US" dirty="0"/>
              <a:t>Market Basket Analysis</a:t>
            </a: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79F24FB5-9C68-453E-A669-C9EC7333C5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6750432"/>
              </p:ext>
            </p:extLst>
          </p:nvPr>
        </p:nvGraphicFramePr>
        <p:xfrm>
          <a:off x="623775" y="917491"/>
          <a:ext cx="7123077" cy="2533091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522945">
                  <a:extLst>
                    <a:ext uri="{9D8B030D-6E8A-4147-A177-3AD203B41FA5}">
                      <a16:colId xmlns:a16="http://schemas.microsoft.com/office/drawing/2014/main" val="3499287043"/>
                    </a:ext>
                  </a:extLst>
                </a:gridCol>
                <a:gridCol w="1428040">
                  <a:extLst>
                    <a:ext uri="{9D8B030D-6E8A-4147-A177-3AD203B41FA5}">
                      <a16:colId xmlns:a16="http://schemas.microsoft.com/office/drawing/2014/main" val="3141995169"/>
                    </a:ext>
                  </a:extLst>
                </a:gridCol>
                <a:gridCol w="1357278">
                  <a:extLst>
                    <a:ext uri="{9D8B030D-6E8A-4147-A177-3AD203B41FA5}">
                      <a16:colId xmlns:a16="http://schemas.microsoft.com/office/drawing/2014/main" val="369945580"/>
                    </a:ext>
                  </a:extLst>
                </a:gridCol>
                <a:gridCol w="1418574">
                  <a:extLst>
                    <a:ext uri="{9D8B030D-6E8A-4147-A177-3AD203B41FA5}">
                      <a16:colId xmlns:a16="http://schemas.microsoft.com/office/drawing/2014/main" val="2978460898"/>
                    </a:ext>
                  </a:extLst>
                </a:gridCol>
                <a:gridCol w="1396240">
                  <a:extLst>
                    <a:ext uri="{9D8B030D-6E8A-4147-A177-3AD203B41FA5}">
                      <a16:colId xmlns:a16="http://schemas.microsoft.com/office/drawing/2014/main" val="3524041386"/>
                    </a:ext>
                  </a:extLst>
                </a:gridCol>
              </a:tblGrid>
              <a:tr h="5419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Product Name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kern="1200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Women Knit tops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kern="1200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Women Dress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u="none" strike="noStrike" kern="1200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Women Denim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u="none" strike="noStrike" kern="1200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Women Woven Tops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266075"/>
                  </a:ext>
                </a:extLst>
              </a:tr>
              <a:tr h="5419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Knit tops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3">
                        <a:alpha val="1490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highlight>
                            <a:srgbClr val="008000"/>
                          </a:highlight>
                          <a:latin typeface="+mn-lt"/>
                        </a:rPr>
                        <a:t>94.20%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8.50%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highlight>
                            <a:srgbClr val="008000"/>
                          </a:highlight>
                          <a:latin typeface="+mn-lt"/>
                        </a:rPr>
                        <a:t>345.70%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783919"/>
                  </a:ext>
                </a:extLst>
              </a:tr>
              <a:tr h="36525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Dress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94%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3">
                        <a:alpha val="3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-33.40%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-16.70%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038808"/>
                  </a:ext>
                </a:extLst>
              </a:tr>
              <a:tr h="541960"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Denim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7.40%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-33.40%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3">
                        <a:alpha val="1490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-0.20%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0644377"/>
                  </a:ext>
                </a:extLst>
              </a:tr>
              <a:tr h="541960"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Woven Tops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345.60%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-16.70%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-2.20%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chemeClr val="accent3">
                        <a:alpha val="14902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874303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1A725E5B-BC4A-492C-A652-FC6EC050DEFB}"/>
              </a:ext>
            </a:extLst>
          </p:cNvPr>
          <p:cNvSpPr/>
          <p:nvPr/>
        </p:nvSpPr>
        <p:spPr>
          <a:xfrm>
            <a:off x="548990" y="889234"/>
            <a:ext cx="6648893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EBEB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EBEB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BEBEB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F3BF4DDF-1423-4D94-95AA-CF40205F45BE}"/>
              </a:ext>
            </a:extLst>
          </p:cNvPr>
          <p:cNvSpPr txBox="1">
            <a:spLocks/>
          </p:cNvSpPr>
          <p:nvPr/>
        </p:nvSpPr>
        <p:spPr>
          <a:xfrm>
            <a:off x="554179" y="889233"/>
            <a:ext cx="7053542" cy="5496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2A263C-7D6D-4DC3-9109-F6ABE2FEB1FF}"/>
              </a:ext>
            </a:extLst>
          </p:cNvPr>
          <p:cNvSpPr txBox="1"/>
          <p:nvPr/>
        </p:nvSpPr>
        <p:spPr>
          <a:xfrm>
            <a:off x="188516" y="3704572"/>
            <a:ext cx="9075073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008000"/>
                </a:highlight>
                <a:uLnTx/>
                <a:uFillTx/>
                <a:latin typeface="Century Gothic" panose="020B0502020202020204"/>
                <a:ea typeface="+mn-ea"/>
                <a:cs typeface="+mn-cs"/>
              </a:rPr>
              <a:t>Profitable bundling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:						</a:t>
            </a:r>
            <a:r>
              <a:rPr lang="en-US" dirty="0">
                <a:solidFill>
                  <a:prstClr val="white"/>
                </a:solidFill>
                <a:latin typeface="Century Gothic" panose="020B0502020202020204"/>
              </a:rPr>
              <a:t> </a:t>
            </a:r>
            <a:r>
              <a:rPr lang="en-US" dirty="0">
                <a:solidFill>
                  <a:prstClr val="white"/>
                </a:solidFill>
                <a:highlight>
                  <a:srgbClr val="FF0000"/>
                </a:highlight>
                <a:latin typeface="Century Gothic" panose="020B0502020202020204"/>
              </a:rPr>
              <a:t>Do not bundle :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0000"/>
              </a:highlight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Women Knit Tops + Dresses					 Women Denim + Dresses</a:t>
            </a:r>
          </a:p>
          <a:p>
            <a:pPr marL="0" marR="0" lvl="0" indent="0" algn="l" defTabSz="4572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prstClr val="white"/>
                </a:solidFill>
                <a:latin typeface="Century Gothic" panose="020B0502020202020204"/>
              </a:rPr>
              <a:t>Women Knit Tops + Woven Tops                            Women Knit Tops + Woven Tops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40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92"/>
    </mc:Choice>
    <mc:Fallback xmlns="">
      <p:transition spd="slow" advTm="17692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5B89E5C5-A037-45B3-9D37-3658914D4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CB93B0-521E-443D-9750-AFCFDDB3E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DA1DAC79-DDBA-4382-9D43-6E5F685B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4408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0880F10-995F-4F01-A83B-7ECDB7BE7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2D49266-1F08-40F2-B0E1-1D919DCB5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AACA73D-178F-4CFC-99E3-9F4FCBBD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18B0DB3-4813-4C9E-892A-B627B8E0B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Image result for holiday shopping">
            <a:extLst>
              <a:ext uri="{FF2B5EF4-FFF2-40B4-BE49-F238E27FC236}">
                <a16:creationId xmlns:a16="http://schemas.microsoft.com/office/drawing/2014/main" id="{04576115-B9F4-49C1-AB88-571C99FAEA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4"/>
          <a:stretch/>
        </p:blipFill>
        <p:spPr bwMode="auto">
          <a:xfrm>
            <a:off x="20" y="-1"/>
            <a:ext cx="9143980" cy="514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2DD7D40A-8311-4795-B77E-C0099BE71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568959" cy="5143500"/>
            <a:chOff x="0" y="0"/>
            <a:chExt cx="11425278" cy="6858000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FA7653A-EDAC-47C3-BBD3-9FD5F60A9D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13"/>
            <a:stretch/>
          </p:blipFill>
          <p:spPr>
            <a:xfrm>
              <a:off x="0" y="2669685"/>
              <a:ext cx="4037012" cy="4188315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E882CDA-94B9-4F48-B0FC-944A0C3AB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640"/>
            <a:stretch/>
          </p:blipFill>
          <p:spPr>
            <a:xfrm>
              <a:off x="0" y="2892347"/>
              <a:ext cx="1522412" cy="2365453"/>
            </a:xfrm>
            <a:prstGeom prst="rect">
              <a:avLst/>
            </a:prstGeom>
          </p:spPr>
        </p:pic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8540C1AD-510D-4F9D-BB42-599787F81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5878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60000"/>
                    <a:lumOff val="40000"/>
                    <a:alpha val="7000"/>
                  </a:schemeClr>
                </a:gs>
                <a:gs pos="69000">
                  <a:schemeClr val="bg2">
                    <a:lumMod val="60000"/>
                    <a:lumOff val="40000"/>
                    <a:alpha val="0"/>
                  </a:schemeClr>
                </a:gs>
                <a:gs pos="36000">
                  <a:schemeClr val="bg2">
                    <a:lumMod val="60000"/>
                    <a:lumOff val="4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7B44B7BB-0EAB-426A-8DBB-681E52344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813"/>
            <a:stretch/>
          </p:blipFill>
          <p:spPr>
            <a:xfrm>
              <a:off x="7999412" y="0"/>
              <a:ext cx="1603387" cy="1141407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7821A48A-3BB3-40DB-B5FF-8A76D4D6D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3320"/>
            <a:stretch/>
          </p:blipFill>
          <p:spPr>
            <a:xfrm>
              <a:off x="8605878" y="6096000"/>
              <a:ext cx="993734" cy="762000"/>
            </a:xfrm>
            <a:prstGeom prst="rect">
              <a:avLst/>
            </a:prstGeom>
          </p:spPr>
        </p:pic>
      </p:grpSp>
      <p:sp>
        <p:nvSpPr>
          <p:cNvPr id="43" name="Google Shape;109;p19">
            <a:extLst>
              <a:ext uri="{FF2B5EF4-FFF2-40B4-BE49-F238E27FC236}">
                <a16:creationId xmlns:a16="http://schemas.microsoft.com/office/drawing/2014/main" id="{8CDAB93A-E291-4760-8AC7-05F980ED08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6697" y="471950"/>
            <a:ext cx="6939116" cy="762490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Holiday Bargain Finders</a:t>
            </a:r>
          </a:p>
        </p:txBody>
      </p:sp>
      <p:sp>
        <p:nvSpPr>
          <p:cNvPr id="44" name="Google Shape;110;p19">
            <a:extLst>
              <a:ext uri="{FF2B5EF4-FFF2-40B4-BE49-F238E27FC236}">
                <a16:creationId xmlns:a16="http://schemas.microsoft.com/office/drawing/2014/main" id="{68DF642E-498E-4616-8879-588AE6BA0A5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86698" y="1512794"/>
            <a:ext cx="3841954" cy="3142433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114300" lvl="0" indent="0" defTabSz="457200">
              <a:spcBef>
                <a:spcPts val="1000"/>
              </a:spcBef>
              <a:buNone/>
            </a:pPr>
            <a:r>
              <a:rPr lang="en-US" sz="2000" b="1" dirty="0"/>
              <a:t>CHARACTERISTICS</a:t>
            </a:r>
          </a:p>
          <a:p>
            <a:pPr marL="114300" lvl="0" indent="0" defTabSz="457200">
              <a:spcBef>
                <a:spcPts val="1000"/>
              </a:spcBef>
              <a:buNone/>
            </a:pPr>
            <a:r>
              <a:rPr lang="en-US" sz="2000" dirty="0"/>
              <a:t>18% of customers - but earn only 11% of the total revenue.</a:t>
            </a:r>
          </a:p>
          <a:p>
            <a:pPr marL="114300" lvl="0" indent="0" defTabSz="457200">
              <a:spcBef>
                <a:spcPts val="1000"/>
              </a:spcBef>
              <a:buNone/>
            </a:pP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Looks for offers during holidays.</a:t>
            </a:r>
          </a:p>
          <a:p>
            <a:pPr marL="114300" lvl="0" indent="0" defTabSz="457200">
              <a:spcBef>
                <a:spcPts val="1000"/>
              </a:spcBef>
              <a:buSzPct val="80000"/>
              <a:buNone/>
            </a:pPr>
            <a:endParaRPr lang="en-US" dirty="0"/>
          </a:p>
          <a:p>
            <a:pPr marL="114300" lvl="0" indent="0" defTabSz="457200">
              <a:spcBef>
                <a:spcPts val="1000"/>
              </a:spcBef>
              <a:buSzPct val="80000"/>
              <a:buNone/>
            </a:pPr>
            <a:endParaRPr lang="en-US" dirty="0"/>
          </a:p>
          <a:p>
            <a:pPr marL="114300" lvl="0" indent="0" defTabSz="457200">
              <a:spcBef>
                <a:spcPts val="1000"/>
              </a:spcBef>
              <a:buSzPct val="80000"/>
              <a:buNone/>
            </a:pPr>
            <a:endParaRPr lang="en-US" dirty="0"/>
          </a:p>
          <a:p>
            <a:pPr marL="45720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endParaRPr lang="en-US" dirty="0"/>
          </a:p>
        </p:txBody>
      </p:sp>
      <p:graphicFrame>
        <p:nvGraphicFramePr>
          <p:cNvPr id="45" name="Table 44">
            <a:extLst>
              <a:ext uri="{FF2B5EF4-FFF2-40B4-BE49-F238E27FC236}">
                <a16:creationId xmlns:a16="http://schemas.microsoft.com/office/drawing/2014/main" id="{A4C4D56C-9367-4D24-AC12-816117C866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3930417"/>
              </p:ext>
            </p:extLst>
          </p:nvPr>
        </p:nvGraphicFramePr>
        <p:xfrm>
          <a:off x="4572000" y="1680023"/>
          <a:ext cx="4088720" cy="261149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860604">
                  <a:extLst>
                    <a:ext uri="{9D8B030D-6E8A-4147-A177-3AD203B41FA5}">
                      <a16:colId xmlns:a16="http://schemas.microsoft.com/office/drawing/2014/main" val="205780958"/>
                    </a:ext>
                  </a:extLst>
                </a:gridCol>
                <a:gridCol w="2228116">
                  <a:extLst>
                    <a:ext uri="{9D8B030D-6E8A-4147-A177-3AD203B41FA5}">
                      <a16:colId xmlns:a16="http://schemas.microsoft.com/office/drawing/2014/main" val="1042473452"/>
                    </a:ext>
                  </a:extLst>
                </a:gridCol>
              </a:tblGrid>
              <a:tr h="6875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cap="all" spc="150" dirty="0">
                          <a:effectLst/>
                        </a:rPr>
                        <a:t>Event</a:t>
                      </a:r>
                      <a:endParaRPr lang="en-US" sz="20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cap="all" spc="150">
                          <a:effectLst/>
                        </a:rPr>
                        <a:t>Mean </a:t>
                      </a:r>
                      <a:endParaRPr lang="en-US" sz="20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extLst>
                  <a:ext uri="{0D108BD9-81ED-4DB2-BD59-A6C34878D82A}">
                    <a16:rowId xmlns:a16="http://schemas.microsoft.com/office/drawing/2014/main" val="2685825794"/>
                  </a:ext>
                </a:extLst>
              </a:tr>
              <a:tr h="43731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>
                          <a:effectLst/>
                        </a:rPr>
                        <a:t>timeuntil_2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>
                          <a:effectLst/>
                        </a:rPr>
                        <a:t>358</a:t>
                      </a:r>
                      <a:endParaRPr lang="en-US" sz="16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extLst>
                  <a:ext uri="{0D108BD9-81ED-4DB2-BD59-A6C34878D82A}">
                    <a16:rowId xmlns:a16="http://schemas.microsoft.com/office/drawing/2014/main" val="523032309"/>
                  </a:ext>
                </a:extLst>
              </a:tr>
              <a:tr h="43731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>
                          <a:effectLst/>
                        </a:rPr>
                        <a:t>timeuntil_3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>
                          <a:effectLst/>
                        </a:rPr>
                        <a:t>124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extLst>
                  <a:ext uri="{0D108BD9-81ED-4DB2-BD59-A6C34878D82A}">
                    <a16:rowId xmlns:a16="http://schemas.microsoft.com/office/drawing/2014/main" val="1011625437"/>
                  </a:ext>
                </a:extLst>
              </a:tr>
              <a:tr h="437318">
                <a:tc>
                  <a:txBody>
                    <a:bodyPr/>
                    <a:lstStyle/>
                    <a:p>
                      <a:pPr marL="0" algn="l" defTabSz="342900" rtl="0" eaLnBrk="1" fontAlgn="b" latinLnBrk="0" hangingPunct="1"/>
                      <a:r>
                        <a:rPr lang="en-US" sz="1600" u="none" strike="noStrike" kern="1200" cap="none" spc="0">
                          <a:effectLst/>
                        </a:rPr>
                        <a:t>timeuntil_4</a:t>
                      </a:r>
                      <a:endParaRPr lang="en-US" sz="1600" u="none" strike="noStrike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0434" marR="130434" marT="118576" marB="118576" anchor="b">
                    <a:solidFill>
                      <a:schemeClr val="bg1">
                        <a:lumMod val="9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342900" rtl="0" eaLnBrk="1" fontAlgn="b" latinLnBrk="0" hangingPunct="1"/>
                      <a:r>
                        <a:rPr lang="en-US" sz="1600" u="none" strike="noStrike" kern="1200" cap="none" spc="0">
                          <a:effectLst/>
                        </a:rPr>
                        <a:t>131</a:t>
                      </a:r>
                      <a:endParaRPr lang="en-US" sz="1600" u="none" strike="noStrike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0434" marR="130434" marT="118576" marB="118576" anchor="b">
                    <a:solidFill>
                      <a:schemeClr val="bg1">
                        <a:lumMod val="9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395009"/>
                  </a:ext>
                </a:extLst>
              </a:tr>
              <a:tr h="43731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>
                          <a:effectLst/>
                        </a:rPr>
                        <a:t>timeuntil_5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cap="none" spc="0" dirty="0">
                          <a:effectLst/>
                        </a:rPr>
                        <a:t>130</a:t>
                      </a:r>
                      <a:endParaRPr lang="en-US" sz="16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434" marR="130434" marT="118576" marB="118576" anchor="b"/>
                </a:tc>
                <a:extLst>
                  <a:ext uri="{0D108BD9-81ED-4DB2-BD59-A6C34878D82A}">
                    <a16:rowId xmlns:a16="http://schemas.microsoft.com/office/drawing/2014/main" val="24700921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641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37"/>
    </mc:Choice>
    <mc:Fallback xmlns="">
      <p:transition spd="slow" advTm="25737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Image result for holiday shopping">
            <a:extLst>
              <a:ext uri="{FF2B5EF4-FFF2-40B4-BE49-F238E27FC236}">
                <a16:creationId xmlns:a16="http://schemas.microsoft.com/office/drawing/2014/main" id="{04576115-B9F4-49C1-AB88-571C99FAEA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4"/>
          <a:stretch/>
        </p:blipFill>
        <p:spPr bwMode="auto">
          <a:xfrm>
            <a:off x="20" y="0"/>
            <a:ext cx="914398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610AFC58-F9AE-4A29-8806-EF6D987BBF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9036357"/>
              </p:ext>
            </p:extLst>
          </p:nvPr>
        </p:nvGraphicFramePr>
        <p:xfrm>
          <a:off x="301739" y="1886600"/>
          <a:ext cx="8102033" cy="276341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547101">
                  <a:extLst>
                    <a:ext uri="{9D8B030D-6E8A-4147-A177-3AD203B41FA5}">
                      <a16:colId xmlns:a16="http://schemas.microsoft.com/office/drawing/2014/main" val="869740449"/>
                    </a:ext>
                  </a:extLst>
                </a:gridCol>
                <a:gridCol w="1620163">
                  <a:extLst>
                    <a:ext uri="{9D8B030D-6E8A-4147-A177-3AD203B41FA5}">
                      <a16:colId xmlns:a16="http://schemas.microsoft.com/office/drawing/2014/main" val="2529004341"/>
                    </a:ext>
                  </a:extLst>
                </a:gridCol>
                <a:gridCol w="1644923">
                  <a:extLst>
                    <a:ext uri="{9D8B030D-6E8A-4147-A177-3AD203B41FA5}">
                      <a16:colId xmlns:a16="http://schemas.microsoft.com/office/drawing/2014/main" val="2476147114"/>
                    </a:ext>
                  </a:extLst>
                </a:gridCol>
                <a:gridCol w="1644923">
                  <a:extLst>
                    <a:ext uri="{9D8B030D-6E8A-4147-A177-3AD203B41FA5}">
                      <a16:colId xmlns:a16="http://schemas.microsoft.com/office/drawing/2014/main" val="2948748180"/>
                    </a:ext>
                  </a:extLst>
                </a:gridCol>
                <a:gridCol w="1644923">
                  <a:extLst>
                    <a:ext uri="{9D8B030D-6E8A-4147-A177-3AD203B41FA5}">
                      <a16:colId xmlns:a16="http://schemas.microsoft.com/office/drawing/2014/main" val="2937859216"/>
                    </a:ext>
                  </a:extLst>
                </a:gridCol>
              </a:tblGrid>
              <a:tr h="52101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Levers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timeuntil_2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timeuntil_3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solidFill>
                            <a:srgbClr val="FFFFFF"/>
                          </a:solidFill>
                          <a:effectLst/>
                        </a:rPr>
                        <a:t>timeuntil_4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solidFill>
                            <a:srgbClr val="FFFFFF"/>
                          </a:solidFill>
                          <a:effectLst/>
                        </a:rPr>
                        <a:t>timeuntil_5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2097463"/>
                  </a:ext>
                </a:extLst>
              </a:tr>
              <a:tr h="52101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Direct Mails</a:t>
                      </a:r>
                      <a:endParaRPr 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-7.5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3.4</a:t>
                      </a:r>
                      <a:endParaRPr lang="en-US" sz="18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-9.4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2.9</a:t>
                      </a:r>
                      <a:endParaRPr 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4564538"/>
                  </a:ext>
                </a:extLst>
              </a:tr>
              <a:tr h="86069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Web Purchase</a:t>
                      </a:r>
                      <a:endParaRPr 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-179.5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-103.6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-114.0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-112.4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348885"/>
                  </a:ext>
                </a:extLst>
              </a:tr>
              <a:tr h="86069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Products Advertised</a:t>
                      </a:r>
                      <a:endParaRPr 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-0.4</a:t>
                      </a:r>
                      <a:endParaRPr 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-1.6</a:t>
                      </a:r>
                      <a:endParaRPr 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-4.2</a:t>
                      </a:r>
                      <a:endParaRPr lang="en-US" sz="18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-15.7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2026" marR="73216" marT="73216" marB="7321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378836"/>
                  </a:ext>
                </a:extLst>
              </a:tr>
            </a:tbl>
          </a:graphicData>
        </a:graphic>
      </p:graphicFrame>
      <p:sp>
        <p:nvSpPr>
          <p:cNvPr id="41" name="Google Shape;109;p19">
            <a:extLst>
              <a:ext uri="{FF2B5EF4-FFF2-40B4-BE49-F238E27FC236}">
                <a16:creationId xmlns:a16="http://schemas.microsoft.com/office/drawing/2014/main" id="{392FA6C7-7EF8-4736-821F-5847E9E7D27F}"/>
              </a:ext>
            </a:extLst>
          </p:cNvPr>
          <p:cNvSpPr txBox="1">
            <a:spLocks/>
          </p:cNvSpPr>
          <p:nvPr/>
        </p:nvSpPr>
        <p:spPr>
          <a:xfrm>
            <a:off x="486698" y="166341"/>
            <a:ext cx="6939116" cy="762490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14300" defTabSz="457200">
              <a:spcBef>
                <a:spcPts val="1000"/>
              </a:spcBef>
              <a:buSzPct val="80000"/>
            </a:pPr>
            <a:r>
              <a:rPr lang="en-US" sz="2400" b="1" dirty="0">
                <a:solidFill>
                  <a:schemeClr val="bg1"/>
                </a:solidFill>
                <a:highlight>
                  <a:srgbClr val="C0C0C0"/>
                </a:highlight>
              </a:rPr>
              <a:t>Survival Model : Insights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highlight>
                <a:srgbClr val="C0C0C0"/>
              </a:highlight>
              <a:uLnTx/>
              <a:uFillTx/>
              <a:latin typeface="Century Gothic" panose="020B0502020202020204"/>
              <a:ea typeface="+mj-ea"/>
              <a:cs typeface="+mj-cs"/>
            </a:endParaRPr>
          </a:p>
          <a:p>
            <a:pPr marL="11430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Levers to decrease time until next purchase. 1 unit change in these can bring the time until next purchase by indicated decrease in days :</a:t>
            </a:r>
          </a:p>
        </p:txBody>
      </p:sp>
    </p:spTree>
    <p:extLst>
      <p:ext uri="{BB962C8B-B14F-4D97-AF65-F5344CB8AC3E}">
        <p14:creationId xmlns:p14="http://schemas.microsoft.com/office/powerpoint/2010/main" val="298883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126"/>
    </mc:Choice>
    <mc:Fallback xmlns="">
      <p:transition spd="slow" advTm="7512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121">
            <a:extLst>
              <a:ext uri="{FF2B5EF4-FFF2-40B4-BE49-F238E27FC236}">
                <a16:creationId xmlns:a16="http://schemas.microsoft.com/office/drawing/2014/main" id="{F1B8F9CB-890B-4CB8-B503-188A763E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AA632AB4-3837-4FD0-8B62-0A18B573F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126" name="Oval 125">
            <a:extLst>
              <a:ext uri="{FF2B5EF4-FFF2-40B4-BE49-F238E27FC236}">
                <a16:creationId xmlns:a16="http://schemas.microsoft.com/office/drawing/2014/main" id="{C393B4A7-6ABF-423D-A762-3CDB4897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28" name="Picture 127">
            <a:extLst>
              <a:ext uri="{FF2B5EF4-FFF2-40B4-BE49-F238E27FC236}">
                <a16:creationId xmlns:a16="http://schemas.microsoft.com/office/drawing/2014/main" id="{9CD2319A-6FA9-4EFB-9EDF-730446742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D1692A93-3514-4486-8B67-CCA4E0259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32" name="Rectangle 131">
            <a:extLst>
              <a:ext uri="{FF2B5EF4-FFF2-40B4-BE49-F238E27FC236}">
                <a16:creationId xmlns:a16="http://schemas.microsoft.com/office/drawing/2014/main" id="{01AD250C-F2EA-449F-9B14-DF5BB674C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482891" y="1085850"/>
            <a:ext cx="2331469" cy="342900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2F2F2"/>
                </a:solidFill>
              </a:rPr>
              <a:t>Agenda</a:t>
            </a:r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20982" y="0"/>
            <a:ext cx="6023018" cy="51435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8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1082" y="0"/>
            <a:ext cx="419604" cy="2782230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117" name="Google Shape;79;p14">
            <a:extLst>
              <a:ext uri="{FF2B5EF4-FFF2-40B4-BE49-F238E27FC236}">
                <a16:creationId xmlns:a16="http://schemas.microsoft.com/office/drawing/2014/main" id="{D85E7A9E-23DF-41A5-A4F8-9251C5EF91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5869630"/>
              </p:ext>
            </p:extLst>
          </p:nvPr>
        </p:nvGraphicFramePr>
        <p:xfrm>
          <a:off x="3786187" y="1085850"/>
          <a:ext cx="4872038" cy="3429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359"/>
    </mc:Choice>
    <mc:Fallback xmlns="">
      <p:transition spd="slow" advTm="3359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Image result for holiday shopping">
            <a:extLst>
              <a:ext uri="{FF2B5EF4-FFF2-40B4-BE49-F238E27FC236}">
                <a16:creationId xmlns:a16="http://schemas.microsoft.com/office/drawing/2014/main" id="{04576115-B9F4-49C1-AB88-571C99FAEA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4"/>
          <a:stretch/>
        </p:blipFill>
        <p:spPr bwMode="auto">
          <a:xfrm>
            <a:off x="20" y="0"/>
            <a:ext cx="914398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AC15770-0E92-4DED-A7E4-F83939569E5E}"/>
              </a:ext>
            </a:extLst>
          </p:cNvPr>
          <p:cNvSpPr txBox="1">
            <a:spLocks/>
          </p:cNvSpPr>
          <p:nvPr/>
        </p:nvSpPr>
        <p:spPr>
          <a:xfrm>
            <a:off x="827484" y="1116106"/>
            <a:ext cx="6709905" cy="3415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5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3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187950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r>
              <a:rPr lang="en-US" sz="2000" dirty="0"/>
              <a:t>1. The freed budget from Online Shoppers can be used to increase Direct Mail Budget of this segment from 15% to 22%</a:t>
            </a:r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r>
              <a:rPr lang="en-US" sz="2000" dirty="0"/>
              <a:t>2. This increased budget can be utilized to send 8 additional direct mails to people who have purchased once and 2 additional direct mails to three time purchasers</a:t>
            </a:r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r>
              <a:rPr lang="en-US" sz="2000" dirty="0"/>
              <a:t>3. Web exclusives promoted in direct mails to increase web purchases from 2% to 27%</a:t>
            </a:r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r>
              <a:rPr lang="en-US" sz="2000" dirty="0"/>
              <a:t>4. Advertise on 3 additional product categories to each customer</a:t>
            </a:r>
          </a:p>
          <a:p>
            <a:pPr defTabSz="457200">
              <a:spcBef>
                <a:spcPts val="1000"/>
              </a:spcBef>
            </a:pPr>
            <a:endParaRPr lang="en-US" sz="1800" dirty="0"/>
          </a:p>
        </p:txBody>
      </p:sp>
      <p:sp>
        <p:nvSpPr>
          <p:cNvPr id="6" name="Google Shape;109;p19">
            <a:extLst>
              <a:ext uri="{FF2B5EF4-FFF2-40B4-BE49-F238E27FC236}">
                <a16:creationId xmlns:a16="http://schemas.microsoft.com/office/drawing/2014/main" id="{5E968AA8-CF48-4E82-B371-D4C8EE77358C}"/>
              </a:ext>
            </a:extLst>
          </p:cNvPr>
          <p:cNvSpPr txBox="1">
            <a:spLocks/>
          </p:cNvSpPr>
          <p:nvPr/>
        </p:nvSpPr>
        <p:spPr>
          <a:xfrm>
            <a:off x="941784" y="76973"/>
            <a:ext cx="6710641" cy="833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457200"/>
            <a:r>
              <a:rPr lang="en-US" sz="3200" dirty="0">
                <a:solidFill>
                  <a:srgbClr val="FFFFFF"/>
                </a:solidFill>
              </a:rPr>
              <a:t>Test Plan</a:t>
            </a:r>
          </a:p>
        </p:txBody>
      </p:sp>
    </p:spTree>
    <p:extLst>
      <p:ext uri="{BB962C8B-B14F-4D97-AF65-F5344CB8AC3E}">
        <p14:creationId xmlns:p14="http://schemas.microsoft.com/office/powerpoint/2010/main" val="39302999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Image result for holiday shopping">
            <a:extLst>
              <a:ext uri="{FF2B5EF4-FFF2-40B4-BE49-F238E27FC236}">
                <a16:creationId xmlns:a16="http://schemas.microsoft.com/office/drawing/2014/main" id="{04576115-B9F4-49C1-AB88-571C99FAEA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4"/>
          <a:stretch/>
        </p:blipFill>
        <p:spPr bwMode="auto">
          <a:xfrm>
            <a:off x="20" y="14514"/>
            <a:ext cx="9143980" cy="51435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109;p19">
            <a:extLst>
              <a:ext uri="{FF2B5EF4-FFF2-40B4-BE49-F238E27FC236}">
                <a16:creationId xmlns:a16="http://schemas.microsoft.com/office/drawing/2014/main" id="{A29BDD31-C416-4CB4-B38F-0D19B20DD317}"/>
              </a:ext>
            </a:extLst>
          </p:cNvPr>
          <p:cNvSpPr txBox="1">
            <a:spLocks/>
          </p:cNvSpPr>
          <p:nvPr/>
        </p:nvSpPr>
        <p:spPr>
          <a:xfrm>
            <a:off x="234120" y="123371"/>
            <a:ext cx="3154539" cy="166914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 fontScale="97500"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457200">
              <a:lnSpc>
                <a:spcPct val="90000"/>
              </a:lnSpc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900" dirty="0">
                <a:solidFill>
                  <a:srgbClr val="EBEBEB"/>
                </a:solidFill>
              </a:rPr>
              <a:t>Potential Impact</a:t>
            </a:r>
          </a:p>
          <a:p>
            <a:pPr defTabSz="457200">
              <a:lnSpc>
                <a:spcPct val="90000"/>
              </a:lnSpc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endParaRPr lang="en-US" sz="2800" dirty="0">
              <a:solidFill>
                <a:srgbClr val="EBEBEB"/>
              </a:solidFill>
            </a:endParaRPr>
          </a:p>
          <a:p>
            <a:pPr defTabSz="457200">
              <a:lnSpc>
                <a:spcPct val="90000"/>
              </a:lnSpc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2100" dirty="0">
                <a:solidFill>
                  <a:srgbClr val="EBEBEB"/>
                </a:solidFill>
              </a:rPr>
              <a:t>Predicted decrease in time until next 5 purchases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50272105-6761-45D3-9139-2DD2F8C33C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4283494"/>
              </p:ext>
            </p:extLst>
          </p:nvPr>
        </p:nvGraphicFramePr>
        <p:xfrm>
          <a:off x="3723993" y="486123"/>
          <a:ext cx="5185887" cy="465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165132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mage result for holiday shopping">
            <a:extLst>
              <a:ext uri="{FF2B5EF4-FFF2-40B4-BE49-F238E27FC236}">
                <a16:creationId xmlns:a16="http://schemas.microsoft.com/office/drawing/2014/main" id="{D2C34A6D-1B92-43C2-88AD-236F32FEF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4"/>
          <a:stretch/>
        </p:blipFill>
        <p:spPr bwMode="auto">
          <a:xfrm>
            <a:off x="20" y="0"/>
            <a:ext cx="914398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D82B836-CFF2-4BB6-8354-12AE48FE13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7662568"/>
              </p:ext>
            </p:extLst>
          </p:nvPr>
        </p:nvGraphicFramePr>
        <p:xfrm>
          <a:off x="362631" y="1074057"/>
          <a:ext cx="8707411" cy="2739960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126989">
                  <a:extLst>
                    <a:ext uri="{9D8B030D-6E8A-4147-A177-3AD203B41FA5}">
                      <a16:colId xmlns:a16="http://schemas.microsoft.com/office/drawing/2014/main" val="2174066816"/>
                    </a:ext>
                  </a:extLst>
                </a:gridCol>
                <a:gridCol w="768947">
                  <a:extLst>
                    <a:ext uri="{9D8B030D-6E8A-4147-A177-3AD203B41FA5}">
                      <a16:colId xmlns:a16="http://schemas.microsoft.com/office/drawing/2014/main" val="2661175087"/>
                    </a:ext>
                  </a:extLst>
                </a:gridCol>
                <a:gridCol w="838241">
                  <a:extLst>
                    <a:ext uri="{9D8B030D-6E8A-4147-A177-3AD203B41FA5}">
                      <a16:colId xmlns:a16="http://schemas.microsoft.com/office/drawing/2014/main" val="251361161"/>
                    </a:ext>
                  </a:extLst>
                </a:gridCol>
                <a:gridCol w="838241">
                  <a:extLst>
                    <a:ext uri="{9D8B030D-6E8A-4147-A177-3AD203B41FA5}">
                      <a16:colId xmlns:a16="http://schemas.microsoft.com/office/drawing/2014/main" val="1928120554"/>
                    </a:ext>
                  </a:extLst>
                </a:gridCol>
                <a:gridCol w="838241">
                  <a:extLst>
                    <a:ext uri="{9D8B030D-6E8A-4147-A177-3AD203B41FA5}">
                      <a16:colId xmlns:a16="http://schemas.microsoft.com/office/drawing/2014/main" val="3291494690"/>
                    </a:ext>
                  </a:extLst>
                </a:gridCol>
                <a:gridCol w="1104818">
                  <a:extLst>
                    <a:ext uri="{9D8B030D-6E8A-4147-A177-3AD203B41FA5}">
                      <a16:colId xmlns:a16="http://schemas.microsoft.com/office/drawing/2014/main" val="3746009185"/>
                    </a:ext>
                  </a:extLst>
                </a:gridCol>
                <a:gridCol w="818045">
                  <a:extLst>
                    <a:ext uri="{9D8B030D-6E8A-4147-A177-3AD203B41FA5}">
                      <a16:colId xmlns:a16="http://schemas.microsoft.com/office/drawing/2014/main" val="3041907220"/>
                    </a:ext>
                  </a:extLst>
                </a:gridCol>
                <a:gridCol w="1331741">
                  <a:extLst>
                    <a:ext uri="{9D8B030D-6E8A-4147-A177-3AD203B41FA5}">
                      <a16:colId xmlns:a16="http://schemas.microsoft.com/office/drawing/2014/main" val="489364430"/>
                    </a:ext>
                  </a:extLst>
                </a:gridCol>
                <a:gridCol w="1042148">
                  <a:extLst>
                    <a:ext uri="{9D8B030D-6E8A-4147-A177-3AD203B41FA5}">
                      <a16:colId xmlns:a16="http://schemas.microsoft.com/office/drawing/2014/main" val="3372756324"/>
                    </a:ext>
                  </a:extLst>
                </a:gridCol>
              </a:tblGrid>
              <a:tr h="64087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solidFill>
                            <a:srgbClr val="FFFFFF"/>
                          </a:solidFill>
                          <a:effectLst/>
                          <a:latin typeface="+mj-lt"/>
                        </a:rPr>
                        <a:t>Segment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solidFill>
                            <a:srgbClr val="FFFFFF"/>
                          </a:solidFill>
                          <a:effectLst/>
                          <a:latin typeface="+mj-lt"/>
                        </a:rPr>
                        <a:t>Days to purchase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41564" marB="41564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solidFill>
                            <a:srgbClr val="FFFFFF"/>
                          </a:solidFill>
                          <a:effectLst/>
                          <a:latin typeface="+mj-lt"/>
                        </a:rPr>
                        <a:t> Current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811" marR="91686" marT="91686" marB="9168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solidFill>
                            <a:srgbClr val="FFFFFF"/>
                          </a:solidFill>
                          <a:effectLst/>
                          <a:latin typeface="+mj-lt"/>
                        </a:rPr>
                        <a:t> Predicted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  <a:latin typeface="+mj-lt"/>
                        </a:rPr>
                        <a:t>% increase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5882986"/>
                  </a:ext>
                </a:extLst>
              </a:tr>
              <a:tr h="87569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Holiday Bargain Finders</a:t>
                      </a:r>
                      <a:endParaRPr 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2nd</a:t>
                      </a:r>
                      <a:endParaRPr lang="en-US" sz="15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3rd</a:t>
                      </a:r>
                      <a:endParaRPr lang="en-US" sz="15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4th</a:t>
                      </a:r>
                      <a:endParaRPr lang="en-US" sz="15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5th</a:t>
                      </a:r>
                      <a:endParaRPr lang="en-US" sz="15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Avg Revenue Earned</a:t>
                      </a:r>
                      <a:endParaRPr 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Avg Visits</a:t>
                      </a:r>
                      <a:endParaRPr lang="en-US" sz="15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Predicted Revenue/Yr</a:t>
                      </a:r>
                      <a:endParaRPr lang="en-US" sz="15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206293"/>
                  </a:ext>
                </a:extLst>
              </a:tr>
              <a:tr h="61169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Current</a:t>
                      </a:r>
                      <a:endParaRPr 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358</a:t>
                      </a:r>
                      <a:endParaRPr lang="en-US" sz="15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482</a:t>
                      </a:r>
                      <a:endParaRPr lang="en-US" sz="15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613</a:t>
                      </a:r>
                      <a:endParaRPr lang="en-US" sz="15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744</a:t>
                      </a:r>
                      <a:endParaRPr lang="en-US" sz="15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137.84</a:t>
                      </a:r>
                      <a:endParaRPr 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2.17</a:t>
                      </a:r>
                      <a:endParaRPr lang="en-US" sz="15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highlight>
                            <a:srgbClr val="FF0000"/>
                          </a:highlight>
                          <a:latin typeface="+mj-lt"/>
                        </a:rPr>
                        <a:t>187.05</a:t>
                      </a:r>
                      <a:endParaRPr 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highlight>
                          <a:srgbClr val="FF0000"/>
                        </a:highlight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6915183"/>
                  </a:ext>
                </a:extLst>
              </a:tr>
              <a:tr h="61169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Modified</a:t>
                      </a:r>
                      <a:endParaRPr 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252</a:t>
                      </a:r>
                      <a:endParaRPr lang="en-US" sz="15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345</a:t>
                      </a:r>
                      <a:endParaRPr lang="en-US" sz="15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416</a:t>
                      </a:r>
                      <a:endParaRPr lang="en-US" sz="15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472</a:t>
                      </a:r>
                      <a:endParaRPr lang="en-US" sz="15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137.84</a:t>
                      </a:r>
                      <a:endParaRPr 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j-lt"/>
                        </a:rPr>
                        <a:t>2.17</a:t>
                      </a:r>
                      <a:endParaRPr 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  <a:latin typeface="+mj-lt"/>
                        </a:rPr>
                        <a:t>294.98</a:t>
                      </a:r>
                      <a:endParaRPr lang="en-US" sz="1500" b="0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  <a:latin typeface="+mj-lt"/>
                        </a:rPr>
                        <a:t>58%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+mj-lt"/>
                      </a:endParaRPr>
                    </a:p>
                  </a:txBody>
                  <a:tcPr marL="152811" marR="91686" marT="83351" marB="8335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2194042"/>
                  </a:ext>
                </a:extLst>
              </a:tr>
            </a:tbl>
          </a:graphicData>
        </a:graphic>
      </p:graphicFrame>
      <p:sp>
        <p:nvSpPr>
          <p:cNvPr id="8" name="Google Shape;109;p19">
            <a:extLst>
              <a:ext uri="{FF2B5EF4-FFF2-40B4-BE49-F238E27FC236}">
                <a16:creationId xmlns:a16="http://schemas.microsoft.com/office/drawing/2014/main" id="{8165D5AA-2E9B-41AB-BAC2-C06D82EDF1DB}"/>
              </a:ext>
            </a:extLst>
          </p:cNvPr>
          <p:cNvSpPr txBox="1">
            <a:spLocks/>
          </p:cNvSpPr>
          <p:nvPr/>
        </p:nvSpPr>
        <p:spPr>
          <a:xfrm>
            <a:off x="477687" y="3387272"/>
            <a:ext cx="7350672" cy="13643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457200">
              <a:lnSpc>
                <a:spcPct val="90000"/>
              </a:lnSpc>
            </a:pPr>
            <a:endParaRPr lang="en-US" sz="2300" dirty="0">
              <a:solidFill>
                <a:srgbClr val="EBEBEB"/>
              </a:solidFill>
            </a:endParaRPr>
          </a:p>
          <a:p>
            <a:pPr defTabSz="457200">
              <a:lnSpc>
                <a:spcPct val="90000"/>
              </a:lnSpc>
            </a:pPr>
            <a:r>
              <a:rPr lang="en-US" sz="2300" dirty="0">
                <a:solidFill>
                  <a:srgbClr val="EBEBEB"/>
                </a:solidFill>
              </a:rPr>
              <a:t>Effect on Predictive Lifetime Value of a customer in this segment  – </a:t>
            </a:r>
            <a:r>
              <a:rPr lang="en-US" sz="2300" dirty="0">
                <a:solidFill>
                  <a:srgbClr val="92D050"/>
                </a:solidFill>
              </a:rPr>
              <a:t>58% increase</a:t>
            </a:r>
          </a:p>
        </p:txBody>
      </p:sp>
      <p:sp>
        <p:nvSpPr>
          <p:cNvPr id="7" name="Google Shape;109;p19">
            <a:extLst>
              <a:ext uri="{FF2B5EF4-FFF2-40B4-BE49-F238E27FC236}">
                <a16:creationId xmlns:a16="http://schemas.microsoft.com/office/drawing/2014/main" id="{C76FE971-12F1-4254-82BB-BA53978F4D33}"/>
              </a:ext>
            </a:extLst>
          </p:cNvPr>
          <p:cNvSpPr txBox="1">
            <a:spLocks/>
          </p:cNvSpPr>
          <p:nvPr/>
        </p:nvSpPr>
        <p:spPr>
          <a:xfrm>
            <a:off x="362631" y="76973"/>
            <a:ext cx="7289795" cy="833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457200"/>
            <a:r>
              <a:rPr lang="en-US" sz="3200" dirty="0">
                <a:solidFill>
                  <a:srgbClr val="FFFFFF"/>
                </a:solidFill>
              </a:rPr>
              <a:t>Potential Impact</a:t>
            </a:r>
          </a:p>
        </p:txBody>
      </p:sp>
    </p:spTree>
    <p:extLst>
      <p:ext uri="{BB962C8B-B14F-4D97-AF65-F5344CB8AC3E}">
        <p14:creationId xmlns:p14="http://schemas.microsoft.com/office/powerpoint/2010/main" val="171900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451"/>
    </mc:Choice>
    <mc:Fallback xmlns="">
      <p:transition spd="slow" advTm="5545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Image result for holiday shopping">
            <a:extLst>
              <a:ext uri="{FF2B5EF4-FFF2-40B4-BE49-F238E27FC236}">
                <a16:creationId xmlns:a16="http://schemas.microsoft.com/office/drawing/2014/main" id="{04576115-B9F4-49C1-AB88-571C99FAEA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4"/>
          <a:stretch/>
        </p:blipFill>
        <p:spPr bwMode="auto">
          <a:xfrm>
            <a:off x="9326" y="-533"/>
            <a:ext cx="9228784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109;p19">
            <a:extLst>
              <a:ext uri="{FF2B5EF4-FFF2-40B4-BE49-F238E27FC236}">
                <a16:creationId xmlns:a16="http://schemas.microsoft.com/office/drawing/2014/main" id="{ABB085E2-4768-4404-AB60-CC59B09EAF19}"/>
              </a:ext>
            </a:extLst>
          </p:cNvPr>
          <p:cNvSpPr txBox="1">
            <a:spLocks/>
          </p:cNvSpPr>
          <p:nvPr/>
        </p:nvSpPr>
        <p:spPr>
          <a:xfrm>
            <a:off x="127096" y="471950"/>
            <a:ext cx="7298717" cy="7624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457200"/>
            <a:r>
              <a:rPr lang="en-US" dirty="0">
                <a:solidFill>
                  <a:srgbClr val="EBEBEB"/>
                </a:solidFill>
              </a:rPr>
              <a:t>Product Elasticity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ECA4BDD-76E0-4951-B412-570CD4ECE207}"/>
              </a:ext>
            </a:extLst>
          </p:cNvPr>
          <p:cNvSpPr txBox="1">
            <a:spLocks/>
          </p:cNvSpPr>
          <p:nvPr/>
        </p:nvSpPr>
        <p:spPr>
          <a:xfrm>
            <a:off x="9326" y="1362962"/>
            <a:ext cx="4441000" cy="3149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5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3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187950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r>
              <a:rPr lang="en-US" sz="2000" dirty="0"/>
              <a:t>All the products in this segment are mostly inelastic.</a:t>
            </a:r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r>
              <a:rPr lang="en-US" sz="2000" dirty="0"/>
              <a:t>Overall Segment Elasticity :</a:t>
            </a:r>
          </a:p>
          <a:p>
            <a:pPr marL="114300" indent="0" defTabSz="457200">
              <a:spcBef>
                <a:spcPts val="1000"/>
              </a:spcBef>
              <a:buFont typeface="Wingdings 3" charset="2"/>
              <a:buNone/>
            </a:pPr>
            <a:endParaRPr lang="en-US" sz="2000" dirty="0"/>
          </a:p>
          <a:p>
            <a:pPr defTabSz="457200">
              <a:spcBef>
                <a:spcPts val="1000"/>
              </a:spcBef>
            </a:pP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4A3AE51-3F7F-4160-B04F-1F99663A63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375146"/>
              </p:ext>
            </p:extLst>
          </p:nvPr>
        </p:nvGraphicFramePr>
        <p:xfrm>
          <a:off x="4982135" y="1149725"/>
          <a:ext cx="3925067" cy="274651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812590">
                  <a:extLst>
                    <a:ext uri="{9D8B030D-6E8A-4147-A177-3AD203B41FA5}">
                      <a16:colId xmlns:a16="http://schemas.microsoft.com/office/drawing/2014/main" val="2466141118"/>
                    </a:ext>
                  </a:extLst>
                </a:gridCol>
                <a:gridCol w="2112477">
                  <a:extLst>
                    <a:ext uri="{9D8B030D-6E8A-4147-A177-3AD203B41FA5}">
                      <a16:colId xmlns:a16="http://schemas.microsoft.com/office/drawing/2014/main" val="270414922"/>
                    </a:ext>
                  </a:extLst>
                </a:gridCol>
              </a:tblGrid>
              <a:tr h="4577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all" spc="150" dirty="0">
                          <a:effectLst/>
                        </a:rPr>
                        <a:t>Product</a:t>
                      </a:r>
                      <a:endParaRPr lang="en-US" sz="1300" b="1" i="0" u="none" strike="noStrike" cap="all" spc="150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all" spc="150" dirty="0">
                          <a:effectLst/>
                        </a:rPr>
                        <a:t>Elasticity </a:t>
                      </a:r>
                      <a:endParaRPr lang="en-US" sz="1300" b="1" i="0" u="none" strike="noStrike" cap="all" spc="150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0517119"/>
                  </a:ext>
                </a:extLst>
              </a:tr>
              <a:tr h="4577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kern="1200" cap="none" spc="0" dirty="0">
                          <a:effectLst/>
                        </a:rPr>
                        <a:t>Women Products</a:t>
                      </a:r>
                      <a:endParaRPr lang="en-US" sz="1300" b="0" i="0" u="none" strike="noStrike" kern="1200" cap="none" spc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kern="1200" cap="none" spc="0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0.15</a:t>
                      </a:r>
                      <a:endParaRPr lang="en-US" sz="1300" u="none" strike="noStrike" kern="1200" cap="none" spc="0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99593"/>
                  </a:ext>
                </a:extLst>
              </a:tr>
              <a:tr h="4577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 dirty="0">
                          <a:effectLst/>
                        </a:rPr>
                        <a:t>Men Products</a:t>
                      </a:r>
                      <a:endParaRPr lang="en-US" sz="1300" b="0" i="0" u="none" strike="noStrike" cap="none" spc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0.21</a:t>
                      </a:r>
                      <a:endParaRPr lang="en-US" sz="1300" b="0" i="0" u="none" strike="noStrike" cap="none" spc="0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7837797"/>
                  </a:ext>
                </a:extLst>
              </a:tr>
              <a:tr h="457753">
                <a:tc>
                  <a:txBody>
                    <a:bodyPr/>
                    <a:lstStyle/>
                    <a:p>
                      <a:pPr marL="0" algn="l" defTabSz="342900" rtl="0" eaLnBrk="1" fontAlgn="b" latinLnBrk="0" hangingPunct="1"/>
                      <a:r>
                        <a:rPr lang="en-US" sz="1300" u="none" strike="noStrike" kern="1200" cap="none" spc="0" dirty="0">
                          <a:effectLst/>
                        </a:rPr>
                        <a:t>Women Sweaters</a:t>
                      </a:r>
                      <a:endParaRPr lang="en-US" sz="1300" b="0" i="0" u="none" strike="noStrike" kern="1200" cap="none" spc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342900" rtl="0" eaLnBrk="1" fontAlgn="b" latinLnBrk="0" hangingPunct="1"/>
                      <a:r>
                        <a:rPr lang="en-US" sz="1300" u="none" strike="noStrike" kern="1200" cap="none" spc="0" dirty="0">
                          <a:effectLst/>
                        </a:rPr>
                        <a:t>0.44</a:t>
                      </a:r>
                      <a:endParaRPr lang="en-US" sz="1300" u="none" strike="noStrike" kern="1200" cap="none" spc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345620"/>
                  </a:ext>
                </a:extLst>
              </a:tr>
              <a:tr h="4577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 dirty="0">
                          <a:effectLst/>
                        </a:rPr>
                        <a:t>Women Dress</a:t>
                      </a:r>
                      <a:endParaRPr lang="en-US" sz="1300" b="0" i="0" u="none" strike="noStrike" cap="none" spc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>
                          <a:effectLst/>
                        </a:rPr>
                        <a:t>0.52</a:t>
                      </a:r>
                      <a:endParaRPr lang="en-US" sz="1300" b="0" i="0" u="none" strike="noStrike" cap="none" spc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6259784"/>
                  </a:ext>
                </a:extLst>
              </a:tr>
              <a:tr h="4577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 dirty="0">
                          <a:effectLst/>
                        </a:rPr>
                        <a:t>Men Suites</a:t>
                      </a:r>
                      <a:endParaRPr lang="en-US" sz="1300" b="0" i="0" u="none" strike="noStrike" cap="none" spc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cap="none" spc="0" dirty="0">
                          <a:effectLst/>
                        </a:rPr>
                        <a:t>0.53</a:t>
                      </a:r>
                      <a:endParaRPr lang="en-US" sz="1300" b="0" i="0" u="none" strike="noStrike" cap="none" spc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4579" marR="104747" marT="104747" marB="10474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57447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CB515ED-22A5-49FB-B038-F3AF48AAF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124696"/>
              </p:ext>
            </p:extLst>
          </p:nvPr>
        </p:nvGraphicFramePr>
        <p:xfrm>
          <a:off x="127096" y="2571750"/>
          <a:ext cx="4441000" cy="1879421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982286">
                  <a:extLst>
                    <a:ext uri="{9D8B030D-6E8A-4147-A177-3AD203B41FA5}">
                      <a16:colId xmlns:a16="http://schemas.microsoft.com/office/drawing/2014/main" val="2694432024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41865932"/>
                    </a:ext>
                  </a:extLst>
                </a:gridCol>
                <a:gridCol w="907677">
                  <a:extLst>
                    <a:ext uri="{9D8B030D-6E8A-4147-A177-3AD203B41FA5}">
                      <a16:colId xmlns:a16="http://schemas.microsoft.com/office/drawing/2014/main" val="4083211486"/>
                    </a:ext>
                  </a:extLst>
                </a:gridCol>
                <a:gridCol w="1522337">
                  <a:extLst>
                    <a:ext uri="{9D8B030D-6E8A-4147-A177-3AD203B41FA5}">
                      <a16:colId xmlns:a16="http://schemas.microsoft.com/office/drawing/2014/main" val="895842130"/>
                    </a:ext>
                  </a:extLst>
                </a:gridCol>
              </a:tblGrid>
              <a:tr h="96507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u="none" strike="noStrike" cap="all" spc="150" dirty="0">
                          <a:solidFill>
                            <a:schemeClr val="lt1"/>
                          </a:solidFill>
                          <a:effectLst/>
                        </a:rPr>
                        <a:t>Segment Price Elasticity</a:t>
                      </a:r>
                      <a:endParaRPr lang="en-US" sz="8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u="none" strike="noStrike" cap="all" spc="150" dirty="0">
                          <a:solidFill>
                            <a:schemeClr val="lt1"/>
                          </a:solidFill>
                          <a:effectLst/>
                        </a:rPr>
                        <a:t>% </a:t>
                      </a:r>
                      <a:r>
                        <a:rPr lang="en-US" sz="800" b="0" u="none" strike="noStrike" kern="1200" cap="all" spc="15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Price</a:t>
                      </a:r>
                      <a:r>
                        <a:rPr lang="en-US" sz="800" b="0" u="none" strike="noStrike" cap="all" spc="150" dirty="0">
                          <a:solidFill>
                            <a:schemeClr val="lt1"/>
                          </a:solidFill>
                          <a:effectLst/>
                        </a:rPr>
                        <a:t> Increase</a:t>
                      </a:r>
                      <a:endParaRPr lang="en-US" sz="8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u="none" strike="noStrike" cap="all" spc="150" dirty="0">
                          <a:solidFill>
                            <a:schemeClr val="lt1"/>
                          </a:solidFill>
                          <a:effectLst/>
                        </a:rPr>
                        <a:t>% Increase in revenue</a:t>
                      </a:r>
                      <a:endParaRPr lang="en-US" sz="8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u="none" strike="noStrike" cap="all" spc="150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Additional </a:t>
                      </a:r>
                      <a:br>
                        <a:rPr lang="en-US" sz="800" b="0" u="none" strike="noStrike" cap="all" spc="150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</a:br>
                      <a:r>
                        <a:rPr lang="en-US" sz="800" b="0" u="none" strike="noStrike" cap="all" spc="150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Revenue</a:t>
                      </a:r>
                      <a:endParaRPr lang="en-US" sz="800" b="0" i="0" u="none" strike="noStrike" cap="all" spc="150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6153029"/>
                  </a:ext>
                </a:extLst>
              </a:tr>
              <a:tr h="898510"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0.18184</a:t>
                      </a:r>
                      <a:endParaRPr lang="en-US" sz="105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t"/>
                      <a:endParaRPr lang="en-US" sz="1050" u="none" strike="noStrike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r" fontAlgn="t"/>
                      <a:endParaRPr lang="en-US" sz="1050" u="none" strike="noStrike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r" fontAlgn="t"/>
                      <a:endParaRPr lang="en-US" sz="1050" u="none" strike="noStrike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r" fontAlgn="t"/>
                      <a:r>
                        <a:rPr lang="en-US" sz="105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en-US" sz="105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8%</a:t>
                      </a:r>
                      <a:endParaRPr lang="en-US" sz="105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 </a:t>
                      </a:r>
                      <a:r>
                        <a:rPr lang="en-US" sz="1800" u="none" strike="noStrike" cap="none" spc="0" dirty="0">
                          <a:solidFill>
                            <a:schemeClr val="bg1"/>
                          </a:solidFill>
                          <a:effectLst/>
                          <a:highlight>
                            <a:srgbClr val="00FF00"/>
                          </a:highlight>
                        </a:rPr>
                        <a:t>$13,276.62 </a:t>
                      </a:r>
                      <a:endParaRPr lang="en-US" sz="1400" b="0" i="0" u="none" strike="noStrike" cap="none" spc="0" dirty="0">
                        <a:solidFill>
                          <a:schemeClr val="bg1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37135" marR="137135" marT="137135" marB="137135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3103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971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88"/>
    </mc:Choice>
    <mc:Fallback xmlns="">
      <p:transition spd="slow" advTm="16388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Image result for holiday shopping">
            <a:extLst>
              <a:ext uri="{FF2B5EF4-FFF2-40B4-BE49-F238E27FC236}">
                <a16:creationId xmlns:a16="http://schemas.microsoft.com/office/drawing/2014/main" id="{04576115-B9F4-49C1-AB88-571C99FAEA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4"/>
          <a:stretch/>
        </p:blipFill>
        <p:spPr bwMode="auto">
          <a:xfrm>
            <a:off x="20" y="0"/>
            <a:ext cx="914398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4EE9365-7FC4-4DA5-B841-BD5EBF03B7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7081208"/>
              </p:ext>
            </p:extLst>
          </p:nvPr>
        </p:nvGraphicFramePr>
        <p:xfrm>
          <a:off x="721855" y="950009"/>
          <a:ext cx="6862013" cy="2828931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223472">
                  <a:extLst>
                    <a:ext uri="{9D8B030D-6E8A-4147-A177-3AD203B41FA5}">
                      <a16:colId xmlns:a16="http://schemas.microsoft.com/office/drawing/2014/main" val="3499287043"/>
                    </a:ext>
                  </a:extLst>
                </a:gridCol>
                <a:gridCol w="910647">
                  <a:extLst>
                    <a:ext uri="{9D8B030D-6E8A-4147-A177-3AD203B41FA5}">
                      <a16:colId xmlns:a16="http://schemas.microsoft.com/office/drawing/2014/main" val="3141995169"/>
                    </a:ext>
                  </a:extLst>
                </a:gridCol>
                <a:gridCol w="1169653">
                  <a:extLst>
                    <a:ext uri="{9D8B030D-6E8A-4147-A177-3AD203B41FA5}">
                      <a16:colId xmlns:a16="http://schemas.microsoft.com/office/drawing/2014/main" val="369945580"/>
                    </a:ext>
                  </a:extLst>
                </a:gridCol>
                <a:gridCol w="1121910">
                  <a:extLst>
                    <a:ext uri="{9D8B030D-6E8A-4147-A177-3AD203B41FA5}">
                      <a16:colId xmlns:a16="http://schemas.microsoft.com/office/drawing/2014/main" val="2978460898"/>
                    </a:ext>
                  </a:extLst>
                </a:gridCol>
                <a:gridCol w="875107">
                  <a:extLst>
                    <a:ext uri="{9D8B030D-6E8A-4147-A177-3AD203B41FA5}">
                      <a16:colId xmlns:a16="http://schemas.microsoft.com/office/drawing/2014/main" val="1843602166"/>
                    </a:ext>
                  </a:extLst>
                </a:gridCol>
                <a:gridCol w="1561224">
                  <a:extLst>
                    <a:ext uri="{9D8B030D-6E8A-4147-A177-3AD203B41FA5}">
                      <a16:colId xmlns:a16="http://schemas.microsoft.com/office/drawing/2014/main" val="3524041386"/>
                    </a:ext>
                  </a:extLst>
                </a:gridCol>
              </a:tblGrid>
              <a:tr h="56475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Product Name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Current Price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+mn-lt"/>
                        </a:rPr>
                        <a:t>New Price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+mn-lt"/>
                        </a:rPr>
                        <a:t>Current Revenue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+mn-lt"/>
                        </a:rPr>
                        <a:t>New Revenue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 Percent Increase in Revenue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266075"/>
                  </a:ext>
                </a:extLst>
              </a:tr>
              <a:tr h="55897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Products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13.87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15.25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15.57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16.87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8.4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783919"/>
                  </a:ext>
                </a:extLst>
              </a:tr>
              <a:tr h="3982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Men Products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9.71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10.68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5.61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6.04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7.7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038808"/>
                  </a:ext>
                </a:extLst>
              </a:tr>
              <a:tr h="351545"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Sweater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1.01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1.12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0.09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0.09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5.1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0644377"/>
                  </a:ext>
                </a:extLst>
              </a:tr>
              <a:tr h="398260"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Dress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3.53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3.88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0.65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0.68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4.3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214937"/>
                  </a:ext>
                </a:extLst>
              </a:tr>
              <a:tr h="398260"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Men Suites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1.15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1.26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0.01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0.01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4.1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874303"/>
                  </a:ext>
                </a:extLst>
              </a:tr>
            </a:tbl>
          </a:graphicData>
        </a:graphic>
      </p:graphicFrame>
      <p:sp>
        <p:nvSpPr>
          <p:cNvPr id="6" name="Google Shape;109;p19">
            <a:extLst>
              <a:ext uri="{FF2B5EF4-FFF2-40B4-BE49-F238E27FC236}">
                <a16:creationId xmlns:a16="http://schemas.microsoft.com/office/drawing/2014/main" id="{FBCDAB1A-14EC-4603-8092-095F9C5D8A98}"/>
              </a:ext>
            </a:extLst>
          </p:cNvPr>
          <p:cNvSpPr txBox="1">
            <a:spLocks/>
          </p:cNvSpPr>
          <p:nvPr/>
        </p:nvSpPr>
        <p:spPr>
          <a:xfrm>
            <a:off x="785652" y="3998994"/>
            <a:ext cx="6862012" cy="6510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457200">
              <a:lnSpc>
                <a:spcPct val="90000"/>
              </a:lnSpc>
            </a:pPr>
            <a:r>
              <a:rPr lang="en-US" sz="2000" dirty="0">
                <a:solidFill>
                  <a:srgbClr val="EBEBEB"/>
                </a:solidFill>
              </a:rPr>
              <a:t>Increasing the price of above products by 10% leads to – </a:t>
            </a:r>
            <a:r>
              <a:rPr lang="en-US" sz="2000" dirty="0">
                <a:solidFill>
                  <a:srgbClr val="92D050"/>
                </a:solidFill>
              </a:rPr>
              <a:t>8.1% increase</a:t>
            </a:r>
            <a:r>
              <a:rPr lang="en-US" sz="2000" dirty="0">
                <a:solidFill>
                  <a:srgbClr val="EBEBEB"/>
                </a:solidFill>
              </a:rPr>
              <a:t> in the revenue.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9B84DE-5DA3-4732-AAB6-F078431FE7C1}"/>
              </a:ext>
            </a:extLst>
          </p:cNvPr>
          <p:cNvSpPr/>
          <p:nvPr/>
        </p:nvSpPr>
        <p:spPr>
          <a:xfrm>
            <a:off x="935665" y="308820"/>
            <a:ext cx="5663609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150" dirty="0"/>
              <a:t>Test Plan</a:t>
            </a:r>
          </a:p>
        </p:txBody>
      </p:sp>
    </p:spTree>
    <p:extLst>
      <p:ext uri="{BB962C8B-B14F-4D97-AF65-F5344CB8AC3E}">
        <p14:creationId xmlns:p14="http://schemas.microsoft.com/office/powerpoint/2010/main" val="22481636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Image result for holiday shopping">
            <a:extLst>
              <a:ext uri="{FF2B5EF4-FFF2-40B4-BE49-F238E27FC236}">
                <a16:creationId xmlns:a16="http://schemas.microsoft.com/office/drawing/2014/main" id="{04576115-B9F4-49C1-AB88-571C99FAEA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4"/>
          <a:stretch/>
        </p:blipFill>
        <p:spPr bwMode="auto">
          <a:xfrm>
            <a:off x="20" y="0"/>
            <a:ext cx="914398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19B84DE-5DA3-4732-AAB6-F078431FE7C1}"/>
              </a:ext>
            </a:extLst>
          </p:cNvPr>
          <p:cNvSpPr/>
          <p:nvPr/>
        </p:nvSpPr>
        <p:spPr>
          <a:xfrm>
            <a:off x="602512" y="78935"/>
            <a:ext cx="56636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200" dirty="0"/>
              <a:t> Market Basket Analysis</a:t>
            </a:r>
            <a:endParaRPr kumimoji="0" lang="en-US" sz="31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aphicFrame>
        <p:nvGraphicFramePr>
          <p:cNvPr id="7" name="Content Placeholder 16">
            <a:extLst>
              <a:ext uri="{FF2B5EF4-FFF2-40B4-BE49-F238E27FC236}">
                <a16:creationId xmlns:a16="http://schemas.microsoft.com/office/drawing/2014/main" id="{B1212397-8C5A-4D11-B31D-DACF6E9C8C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4684331"/>
              </p:ext>
            </p:extLst>
          </p:nvPr>
        </p:nvGraphicFramePr>
        <p:xfrm>
          <a:off x="827315" y="917420"/>
          <a:ext cx="7338807" cy="2957766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308482">
                  <a:extLst>
                    <a:ext uri="{9D8B030D-6E8A-4147-A177-3AD203B41FA5}">
                      <a16:colId xmlns:a16="http://schemas.microsoft.com/office/drawing/2014/main" val="3499287043"/>
                    </a:ext>
                  </a:extLst>
                </a:gridCol>
                <a:gridCol w="1226942">
                  <a:extLst>
                    <a:ext uri="{9D8B030D-6E8A-4147-A177-3AD203B41FA5}">
                      <a16:colId xmlns:a16="http://schemas.microsoft.com/office/drawing/2014/main" val="3141995169"/>
                    </a:ext>
                  </a:extLst>
                </a:gridCol>
                <a:gridCol w="1166145">
                  <a:extLst>
                    <a:ext uri="{9D8B030D-6E8A-4147-A177-3AD203B41FA5}">
                      <a16:colId xmlns:a16="http://schemas.microsoft.com/office/drawing/2014/main" val="369945580"/>
                    </a:ext>
                  </a:extLst>
                </a:gridCol>
                <a:gridCol w="1218809">
                  <a:extLst>
                    <a:ext uri="{9D8B030D-6E8A-4147-A177-3AD203B41FA5}">
                      <a16:colId xmlns:a16="http://schemas.microsoft.com/office/drawing/2014/main" val="2978460898"/>
                    </a:ext>
                  </a:extLst>
                </a:gridCol>
                <a:gridCol w="1218809">
                  <a:extLst>
                    <a:ext uri="{9D8B030D-6E8A-4147-A177-3AD203B41FA5}">
                      <a16:colId xmlns:a16="http://schemas.microsoft.com/office/drawing/2014/main" val="1843602166"/>
                    </a:ext>
                  </a:extLst>
                </a:gridCol>
                <a:gridCol w="1199620">
                  <a:extLst>
                    <a:ext uri="{9D8B030D-6E8A-4147-A177-3AD203B41FA5}">
                      <a16:colId xmlns:a16="http://schemas.microsoft.com/office/drawing/2014/main" val="3524041386"/>
                    </a:ext>
                  </a:extLst>
                </a:gridCol>
              </a:tblGrid>
              <a:tr h="5869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Product Name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Men Casual bottom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+mn-lt"/>
                        </a:rPr>
                        <a:t>Men Knits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u="none" strike="noStrike" kern="1200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Women Knit Tops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u="none" strike="noStrike" kern="1200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Men Shirts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u="none" strike="noStrike" kern="1200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Women Woven Tops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266075"/>
                  </a:ext>
                </a:extLst>
              </a:tr>
              <a:tr h="478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Men Casual bottom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3">
                        <a:alpha val="1490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highlight>
                            <a:srgbClr val="000080"/>
                          </a:highlight>
                          <a:latin typeface="+mn-lt"/>
                        </a:rPr>
                        <a:t>117.10%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-75.80%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8.10%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-65%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783919"/>
                  </a:ext>
                </a:extLst>
              </a:tr>
              <a:tr h="430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Men Knits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highlight>
                            <a:srgbClr val="000080"/>
                          </a:highlight>
                          <a:latin typeface="+mn-lt"/>
                        </a:rPr>
                        <a:t>118.30%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3">
                        <a:alpha val="3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-63.8%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7.60%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-66.2%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038808"/>
                  </a:ext>
                </a:extLst>
              </a:tr>
              <a:tr h="478918"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Knit Tops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-63.50%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-75.50%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3">
                        <a:alpha val="1490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-75.20%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90.80%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0644377"/>
                  </a:ext>
                </a:extLst>
              </a:tr>
              <a:tr h="409542"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Men Shirts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7.80%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7.10%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-75.50%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3">
                        <a:alpha val="3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-57.20%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214937"/>
                  </a:ext>
                </a:extLst>
              </a:tr>
              <a:tr h="478918">
                <a:tc>
                  <a:txBody>
                    <a:bodyPr/>
                    <a:lstStyle/>
                    <a:p>
                      <a:pPr marL="0" marR="0" lvl="0" indent="0" algn="l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Women Woven Tops</a:t>
                      </a:r>
                    </a:p>
                  </a:txBody>
                  <a:tcPr marL="145951" marR="87570" marT="87570" marB="87570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9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-64.20%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-65.20%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90.50%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+mn-lt"/>
                        </a:rPr>
                        <a:t>57.30%</a:t>
                      </a: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145951" marR="87570" marT="87570" marB="87570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3">
                        <a:alpha val="14902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87430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A5943C3-69A5-4E0A-98EF-137195AA138A}"/>
              </a:ext>
            </a:extLst>
          </p:cNvPr>
          <p:cNvSpPr txBox="1"/>
          <p:nvPr/>
        </p:nvSpPr>
        <p:spPr>
          <a:xfrm>
            <a:off x="423840" y="4136791"/>
            <a:ext cx="9075073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000080"/>
                </a:highlight>
                <a:uLnTx/>
                <a:uFillTx/>
                <a:latin typeface="Century Gothic" panose="020B0502020202020204"/>
                <a:ea typeface="+mn-ea"/>
                <a:cs typeface="+mn-cs"/>
              </a:rPr>
              <a:t>Profitable bundling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:</a:t>
            </a:r>
          </a:p>
          <a:p>
            <a:pPr marL="0" marR="0" lvl="0" indent="0" algn="l" defTabSz="4572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Men Casual bottom + Men knits</a:t>
            </a:r>
          </a:p>
          <a:p>
            <a:pPr marL="0" marR="0" lvl="0" indent="0" algn="l" defTabSz="4572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Women knit tops + Women woven tops</a:t>
            </a:r>
          </a:p>
          <a:p>
            <a:pPr marL="0" marR="0" lvl="0" indent="0" algn="l" defTabSz="4572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758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54"/>
    </mc:Choice>
    <mc:Fallback xmlns="">
      <p:transition spd="slow" advTm="16654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2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F8E78A57-969A-444F-A68D-26349B1702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/>
          </a:blip>
          <a:srcRect t="9091" r="26465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2D5664CB-4E77-49C1-BD00-ACF96301D9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3" cy="2497185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32FD30E-DA05-4DA6-BC45-5D5A4B1223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3" cy="646065"/>
          </a:xfrm>
        </p:spPr>
        <p:txBody>
          <a:bodyPr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Rectangle 14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38800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71917"/>
    </mc:Choice>
    <mc:Fallback xmlns="">
      <p:transition spd="slow" advTm="7191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8" name="Rectangle 137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83477" y="0"/>
            <a:ext cx="419604" cy="2782231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Freeform: Shape 141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43184" cy="51435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489857" y="1234440"/>
            <a:ext cx="2642159" cy="3353115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0" lvl="0" indent="0" algn="r" defTabSz="457200">
              <a:spcBef>
                <a:spcPct val="0"/>
              </a:spcBef>
              <a:spcAft>
                <a:spcPts val="0"/>
              </a:spcAft>
            </a:pPr>
            <a:r>
              <a:rPr lang="en-US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Executive Summary</a:t>
            </a:r>
          </a:p>
        </p:txBody>
      </p:sp>
      <p:sp>
        <p:nvSpPr>
          <p:cNvPr id="85" name="Google Shape;85;p15"/>
          <p:cNvSpPr txBox="1">
            <a:spLocks noGrp="1"/>
          </p:cNvSpPr>
          <p:nvPr>
            <p:ph idx="1"/>
          </p:nvPr>
        </p:nvSpPr>
        <p:spPr>
          <a:xfrm>
            <a:off x="3903081" y="1234440"/>
            <a:ext cx="4439628" cy="3353115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0" lvl="0" indent="0" defTabSz="457200">
              <a:spcBef>
                <a:spcPts val="1000"/>
              </a:spcBef>
              <a:buSzPct val="80000"/>
              <a:buNone/>
            </a:pPr>
            <a:r>
              <a:rPr lang="en-US" dirty="0"/>
              <a:t>Express is an American fashion retailer that caters mainly to young men and women.  Its revenue was US$ 2.192 billion in fiscal year 2016</a:t>
            </a:r>
          </a:p>
          <a:p>
            <a:pPr marL="0" lvl="0" indent="0" defTabSz="457200">
              <a:spcBef>
                <a:spcPts val="1000"/>
              </a:spcBef>
              <a:buClr>
                <a:srgbClr val="EBEBEB">
                  <a:lumMod val="40000"/>
                  <a:lumOff val="60000"/>
                </a:srgbClr>
              </a:buClr>
              <a:buNone/>
            </a:pPr>
            <a:r>
              <a:rPr lang="en-US" b="1" dirty="0"/>
              <a:t>BUSINESS OBJECTIVE</a:t>
            </a:r>
          </a:p>
          <a:p>
            <a:pPr marL="0" lvl="0" indent="0" defTabSz="457200">
              <a:spcBef>
                <a:spcPts val="1000"/>
              </a:spcBef>
              <a:buClr>
                <a:srgbClr val="EBEBEB">
                  <a:lumMod val="40000"/>
                  <a:lumOff val="60000"/>
                </a:srgbClr>
              </a:buClr>
              <a:buNone/>
            </a:pPr>
            <a:r>
              <a:rPr lang="en-US" dirty="0"/>
              <a:t>1. </a:t>
            </a:r>
            <a:r>
              <a:rPr lang="en-US" b="1" dirty="0"/>
              <a:t>Identify levers that decrease time until next purchase </a:t>
            </a:r>
            <a:r>
              <a:rPr lang="en-US" dirty="0"/>
              <a:t>and to evaluate the predictive lifetime value of a customer</a:t>
            </a:r>
            <a:r>
              <a:rPr lang="en-US" b="1" dirty="0"/>
              <a:t>.</a:t>
            </a:r>
          </a:p>
          <a:p>
            <a:pPr marL="0" indent="0" defTabSz="457200">
              <a:spcBef>
                <a:spcPts val="1000"/>
              </a:spcBef>
              <a:buNone/>
            </a:pPr>
            <a:r>
              <a:rPr lang="en-US" dirty="0"/>
              <a:t>2. </a:t>
            </a:r>
            <a:r>
              <a:rPr lang="en-US" b="1" dirty="0"/>
              <a:t>Maximize Revenue</a:t>
            </a:r>
            <a:r>
              <a:rPr lang="en-US" dirty="0"/>
              <a:t> by modifying prices and product bundling.</a:t>
            </a:r>
          </a:p>
        </p:txBody>
      </p:sp>
      <p:pic>
        <p:nvPicPr>
          <p:cNvPr id="1026" name="Picture 2" descr="Image result for express inc">
            <a:extLst>
              <a:ext uri="{FF2B5EF4-FFF2-40B4-BE49-F238E27FC236}">
                <a16:creationId xmlns:a16="http://schemas.microsoft.com/office/drawing/2014/main" id="{45614E7B-F504-4EDB-BC95-4575F27DD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4896" y="237914"/>
            <a:ext cx="1155998" cy="88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2159"/>
    </mc:Choice>
    <mc:Fallback xmlns="">
      <p:transition spd="slow" advTm="2215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83477" y="0"/>
            <a:ext cx="419604" cy="2782231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43184" cy="51435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489857" y="1234440"/>
            <a:ext cx="2642159" cy="3353115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0" lvl="0" indent="0" algn="r" defTabSz="457200">
              <a:spcBef>
                <a:spcPct val="0"/>
              </a:spcBef>
              <a:spcAft>
                <a:spcPts val="0"/>
              </a:spcAft>
            </a:pPr>
            <a:r>
              <a:rPr lang="en-US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Financial Implications</a:t>
            </a:r>
          </a:p>
        </p:txBody>
      </p:sp>
      <p:sp>
        <p:nvSpPr>
          <p:cNvPr id="85" name="Google Shape;85;p15"/>
          <p:cNvSpPr txBox="1">
            <a:spLocks noGrp="1"/>
          </p:cNvSpPr>
          <p:nvPr>
            <p:ph idx="1"/>
          </p:nvPr>
        </p:nvSpPr>
        <p:spPr>
          <a:xfrm>
            <a:off x="3903081" y="739588"/>
            <a:ext cx="4439628" cy="4151726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Autofit/>
          </a:bodyPr>
          <a:lstStyle/>
          <a:p>
            <a:pPr marL="0" lvl="0" indent="0" defTabSz="457200">
              <a:spcBef>
                <a:spcPts val="1000"/>
              </a:spcBef>
              <a:buSzPct val="80000"/>
              <a:buNone/>
            </a:pPr>
            <a:r>
              <a:rPr lang="en-US" sz="2000" dirty="0"/>
              <a:t>1. </a:t>
            </a:r>
            <a:r>
              <a:rPr lang="en-US" sz="2000" dirty="0">
                <a:solidFill>
                  <a:srgbClr val="00B050"/>
                </a:solidFill>
              </a:rPr>
              <a:t>Lifetime Value of a customer  </a:t>
            </a:r>
            <a:r>
              <a:rPr lang="en-US" sz="2000" dirty="0"/>
              <a:t>segment can be </a:t>
            </a:r>
            <a:r>
              <a:rPr lang="en-US" sz="2000" b="1" dirty="0">
                <a:solidFill>
                  <a:srgbClr val="00B050"/>
                </a:solidFill>
              </a:rPr>
              <a:t>increased 58%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/>
              <a:t>without any additional marketing cost</a:t>
            </a:r>
          </a:p>
          <a:p>
            <a:pPr marL="0" lvl="0" indent="0" defTabSz="457200">
              <a:spcBef>
                <a:spcPts val="1000"/>
              </a:spcBef>
              <a:buSzPct val="80000"/>
              <a:buNone/>
            </a:pPr>
            <a:endParaRPr lang="en-US" sz="2000" dirty="0"/>
          </a:p>
          <a:p>
            <a:pPr marL="0" lvl="0" indent="0" defTabSz="457200">
              <a:spcBef>
                <a:spcPts val="1000"/>
              </a:spcBef>
              <a:buSzPct val="80000"/>
              <a:buNone/>
            </a:pPr>
            <a:r>
              <a:rPr lang="en-US" sz="2000" dirty="0"/>
              <a:t>2. </a:t>
            </a:r>
            <a:r>
              <a:rPr lang="en-US" sz="2000" dirty="0">
                <a:solidFill>
                  <a:srgbClr val="00B050"/>
                </a:solidFill>
              </a:rPr>
              <a:t>Revenue would potentially</a:t>
            </a:r>
            <a:r>
              <a:rPr lang="en-US" sz="2000" b="1" dirty="0">
                <a:solidFill>
                  <a:srgbClr val="00B050"/>
                </a:solidFill>
              </a:rPr>
              <a:t> </a:t>
            </a:r>
            <a:r>
              <a:rPr lang="en-US" sz="2000" b="1">
                <a:solidFill>
                  <a:srgbClr val="00B050"/>
                </a:solidFill>
              </a:rPr>
              <a:t>increase 7% </a:t>
            </a:r>
            <a:r>
              <a:rPr lang="en-US" sz="2000" b="1" dirty="0">
                <a:solidFill>
                  <a:srgbClr val="00B050"/>
                </a:solidFill>
              </a:rPr>
              <a:t>or by $110,133 </a:t>
            </a:r>
            <a:r>
              <a:rPr lang="en-US" sz="2000" dirty="0"/>
              <a:t>for this sample of 6676 customers by a 10% increase in prices based on customer behavior</a:t>
            </a:r>
          </a:p>
          <a:p>
            <a:pPr marL="0" lvl="0" indent="0" defTabSz="457200">
              <a:spcBef>
                <a:spcPts val="1000"/>
              </a:spcBef>
              <a:buSzPct val="80000"/>
              <a:buNone/>
            </a:pPr>
            <a:endParaRPr lang="en-US" sz="2000" dirty="0"/>
          </a:p>
          <a:p>
            <a:pPr marL="0" lvl="0" indent="0" defTabSz="457200">
              <a:spcBef>
                <a:spcPts val="1000"/>
              </a:spcBef>
              <a:buSzPct val="8000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575762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6588"/>
    </mc:Choice>
    <mc:Fallback xmlns="">
      <p:transition spd="slow" advTm="1658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97">
            <a:extLst>
              <a:ext uri="{FF2B5EF4-FFF2-40B4-BE49-F238E27FC236}">
                <a16:creationId xmlns:a16="http://schemas.microsoft.com/office/drawing/2014/main" id="{F1B8F9CB-890B-4CB8-B503-188A763E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AA632AB4-3837-4FD0-8B62-0A18B573F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102" name="Oval 101">
            <a:extLst>
              <a:ext uri="{FF2B5EF4-FFF2-40B4-BE49-F238E27FC236}">
                <a16:creationId xmlns:a16="http://schemas.microsoft.com/office/drawing/2014/main" id="{C393B4A7-6ABF-423D-A762-3CDB4897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4" name="Picture 103">
            <a:extLst>
              <a:ext uri="{FF2B5EF4-FFF2-40B4-BE49-F238E27FC236}">
                <a16:creationId xmlns:a16="http://schemas.microsoft.com/office/drawing/2014/main" id="{9CD2319A-6FA9-4EFB-9EDF-730446742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D1692A93-3514-4486-8B67-CCA4E0259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08" name="Rectangle 107">
            <a:extLst>
              <a:ext uri="{FF2B5EF4-FFF2-40B4-BE49-F238E27FC236}">
                <a16:creationId xmlns:a16="http://schemas.microsoft.com/office/drawing/2014/main" id="{01AD250C-F2EA-449F-9B14-DF5BB674C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9954" y="1095172"/>
            <a:ext cx="2604045" cy="619449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486697" y="471950"/>
            <a:ext cx="6939116" cy="762490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200">
                <a:solidFill>
                  <a:srgbClr val="EBEBEB"/>
                </a:solidFill>
              </a:rPr>
              <a:t>Analytics Roadmap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321550"/>
            <a:ext cx="9144312" cy="3821950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93" name="Google Shape;91;p16">
            <a:extLst>
              <a:ext uri="{FF2B5EF4-FFF2-40B4-BE49-F238E27FC236}">
                <a16:creationId xmlns:a16="http://schemas.microsoft.com/office/drawing/2014/main" id="{4B2E43E4-818B-41BA-B1F0-F09FD7724E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0493069"/>
              </p:ext>
            </p:extLst>
          </p:nvPr>
        </p:nvGraphicFramePr>
        <p:xfrm>
          <a:off x="486697" y="1801732"/>
          <a:ext cx="8171528" cy="28591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8856"/>
    </mc:Choice>
    <mc:Fallback xmlns="">
      <p:transition spd="slow" advTm="885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Image result for millennial shopper">
            <a:extLst>
              <a:ext uri="{FF2B5EF4-FFF2-40B4-BE49-F238E27FC236}">
                <a16:creationId xmlns:a16="http://schemas.microsoft.com/office/drawing/2014/main" id="{FFA398DB-9C92-4C41-BF0D-17E9A0FDC6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38" r="9091" b="13353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C2BD2E8-CD98-4113-815D-D32BC5307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3" cy="2497185"/>
          </a:xfrm>
        </p:spPr>
        <p:txBody>
          <a:bodyPr>
            <a:normAutofit/>
          </a:bodyPr>
          <a:lstStyle/>
          <a:p>
            <a:r>
              <a:rPr lang="en-US"/>
              <a:t>CUSTOMER SEGMENTATION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6A1C1-E3F5-4875-B31E-9A60CC590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3" cy="646065"/>
          </a:xfrm>
        </p:spPr>
        <p:txBody>
          <a:bodyPr vert="horz" lIns="91440" tIns="45720" rIns="91440" bIns="45720" rtlCol="0">
            <a:normAutofit/>
          </a:bodyPr>
          <a:lstStyle/>
          <a:p>
            <a:pPr marL="11430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endParaRPr lang="en-US"/>
          </a:p>
          <a:p>
            <a:pPr marL="11430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8011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1"/>
    </mc:Choice>
    <mc:Fallback xmlns="">
      <p:transition spd="slow" advTm="170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11">
            <a:extLst>
              <a:ext uri="{FF2B5EF4-FFF2-40B4-BE49-F238E27FC236}">
                <a16:creationId xmlns:a16="http://schemas.microsoft.com/office/drawing/2014/main" id="{844EE02A-F0F8-4A23-B21D-CF2066B65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31" name="Picture 13">
            <a:extLst>
              <a:ext uri="{FF2B5EF4-FFF2-40B4-BE49-F238E27FC236}">
                <a16:creationId xmlns:a16="http://schemas.microsoft.com/office/drawing/2014/main" id="{99F13062-7BB6-4A97-B661-CDE2EDEA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32" name="Oval 15">
            <a:extLst>
              <a:ext uri="{FF2B5EF4-FFF2-40B4-BE49-F238E27FC236}">
                <a16:creationId xmlns:a16="http://schemas.microsoft.com/office/drawing/2014/main" id="{44F3197D-248B-46C5-B6EE-003F4E0C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3" name="Picture 17">
            <a:extLst>
              <a:ext uri="{FF2B5EF4-FFF2-40B4-BE49-F238E27FC236}">
                <a16:creationId xmlns:a16="http://schemas.microsoft.com/office/drawing/2014/main" id="{FFC3E649-106F-4B41-9FF5-327536E4C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34" name="Picture 19">
            <a:extLst>
              <a:ext uri="{FF2B5EF4-FFF2-40B4-BE49-F238E27FC236}">
                <a16:creationId xmlns:a16="http://schemas.microsoft.com/office/drawing/2014/main" id="{79F6731C-42C0-45DB-9F9A-B831CBEC5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35" name="Rectangle 21">
            <a:extLst>
              <a:ext uri="{FF2B5EF4-FFF2-40B4-BE49-F238E27FC236}">
                <a16:creationId xmlns:a16="http://schemas.microsoft.com/office/drawing/2014/main" id="{040549E2-C5A5-4ED5-80AB-070FEBDF5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DB4ED-47E2-4679-835B-71DE20F1D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83" y="457200"/>
            <a:ext cx="2494298" cy="12569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lnSpc>
                <a:spcPct val="90000"/>
              </a:lnSpc>
              <a:spcBef>
                <a:spcPct val="0"/>
              </a:spcBef>
            </a:pPr>
            <a:r>
              <a:rPr lang="en-US" sz="2600" dirty="0"/>
              <a:t>Customer Segmentation</a:t>
            </a:r>
          </a:p>
        </p:txBody>
      </p:sp>
      <p:pic>
        <p:nvPicPr>
          <p:cNvPr id="5" name="Picture 4" descr="Image result for holiday shopping">
            <a:extLst>
              <a:ext uri="{FF2B5EF4-FFF2-40B4-BE49-F238E27FC236}">
                <a16:creationId xmlns:a16="http://schemas.microsoft.com/office/drawing/2014/main" id="{6EEAEF0D-79BF-43A3-B758-4632E6C449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28" r="30357" b="2"/>
          <a:stretch/>
        </p:blipFill>
        <p:spPr bwMode="auto">
          <a:xfrm>
            <a:off x="3460233" y="457026"/>
            <a:ext cx="2556777" cy="42290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Image result for dont like shopping">
            <a:extLst>
              <a:ext uri="{FF2B5EF4-FFF2-40B4-BE49-F238E27FC236}">
                <a16:creationId xmlns:a16="http://schemas.microsoft.com/office/drawing/2014/main" id="{A16C82F5-897D-4557-B3E9-80676DEF42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65" r="785" b="-4"/>
          <a:stretch/>
        </p:blipFill>
        <p:spPr bwMode="auto">
          <a:xfrm>
            <a:off x="6101446" y="457201"/>
            <a:ext cx="2556778" cy="2074544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23">
            <a:extLst>
              <a:ext uri="{FF2B5EF4-FFF2-40B4-BE49-F238E27FC236}">
                <a16:creationId xmlns:a16="http://schemas.microsoft.com/office/drawing/2014/main" id="{0F8EDF29-1535-4A6E-807D-812733F33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6A1C1-E3F5-4875-B31E-9A60CC590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1632" y="1863408"/>
            <a:ext cx="2497249" cy="2822891"/>
          </a:xfrm>
        </p:spPr>
        <p:txBody>
          <a:bodyPr vert="horz" lIns="91440" tIns="45720" rIns="91440" bIns="45720" rtlCol="0">
            <a:normAutofit/>
          </a:bodyPr>
          <a:lstStyle/>
          <a:p>
            <a:pPr marL="11430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dirty="0"/>
              <a:t>Holiday Bargain Finders</a:t>
            </a:r>
          </a:p>
          <a:p>
            <a:pPr marL="114300" indent="0" defTabSz="457200" fontAlgn="b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dirty="0"/>
              <a:t>Rare Visitors</a:t>
            </a:r>
          </a:p>
          <a:p>
            <a:pPr marL="114300" indent="0" defTabSz="457200" fontAlgn="b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dirty="0"/>
              <a:t>The Family Guys</a:t>
            </a:r>
          </a:p>
          <a:p>
            <a:pPr marL="11430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endParaRPr lang="en-US" dirty="0"/>
          </a:p>
          <a:p>
            <a:pPr marL="11430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endParaRPr lang="en-US" dirty="0"/>
          </a:p>
        </p:txBody>
      </p:sp>
      <p:pic>
        <p:nvPicPr>
          <p:cNvPr id="7" name="Picture 6" descr="Image result for family shopping">
            <a:extLst>
              <a:ext uri="{FF2B5EF4-FFF2-40B4-BE49-F238E27FC236}">
                <a16:creationId xmlns:a16="http://schemas.microsoft.com/office/drawing/2014/main" id="{454590A2-C33F-4370-8057-B64A113974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5" r="6298" b="-2"/>
          <a:stretch/>
        </p:blipFill>
        <p:spPr bwMode="auto">
          <a:xfrm>
            <a:off x="6101446" y="2611755"/>
            <a:ext cx="2556778" cy="207454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26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71"/>
    </mc:Choice>
    <mc:Fallback xmlns="">
      <p:transition spd="slow" advTm="897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844EE02A-F0F8-4A23-B21D-CF2066B65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99F13062-7BB6-4A97-B661-CDE2EDEA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59" name="Oval 58">
            <a:extLst>
              <a:ext uri="{FF2B5EF4-FFF2-40B4-BE49-F238E27FC236}">
                <a16:creationId xmlns:a16="http://schemas.microsoft.com/office/drawing/2014/main" id="{44F3197D-248B-46C5-B6EE-003F4E0C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FFC3E649-106F-4B41-9FF5-327536E4C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79F6731C-42C0-45DB-9F9A-B831CBEC5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040549E2-C5A5-4ED5-80AB-070FEBDF5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Image result for clearance shopping">
            <a:extLst>
              <a:ext uri="{FF2B5EF4-FFF2-40B4-BE49-F238E27FC236}">
                <a16:creationId xmlns:a16="http://schemas.microsoft.com/office/drawing/2014/main" id="{50DA3EB6-BD4B-4F1F-B0A6-1F61AC3BA2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22" r="-3" b="18805"/>
          <a:stretch/>
        </p:blipFill>
        <p:spPr bwMode="auto">
          <a:xfrm>
            <a:off x="3987493" y="10"/>
            <a:ext cx="5155353" cy="2571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6DDE478A-9B9B-4F32-906C-273776BD7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6A1C1-E3F5-4875-B31E-9A60CC590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5775" y="1539688"/>
            <a:ext cx="2983479" cy="3146611"/>
          </a:xfrm>
        </p:spPr>
        <p:txBody>
          <a:bodyPr vert="horz" lIns="91440" tIns="45720" rIns="91440" bIns="45720" rtlCol="0">
            <a:normAutofit/>
          </a:bodyPr>
          <a:lstStyle/>
          <a:p>
            <a:pPr marL="114300" indent="0" defTabSz="457200" fontAlgn="b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/>
              <a:t>Clearance Freaks</a:t>
            </a:r>
          </a:p>
          <a:p>
            <a:pPr marL="114300" indent="0" defTabSz="457200" fontAlgn="b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/>
              <a:t>Online Shoppers</a:t>
            </a:r>
          </a:p>
          <a:p>
            <a:pPr marL="114300" indent="0" defTabSz="457200" fontAlgn="b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/>
              <a:t>Millennial Variety Seekers</a:t>
            </a:r>
          </a:p>
          <a:p>
            <a:pPr marL="11430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endParaRPr lang="en-US"/>
          </a:p>
          <a:p>
            <a:pPr marL="11430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endParaRPr lang="en-US"/>
          </a:p>
        </p:txBody>
      </p:sp>
      <p:pic>
        <p:nvPicPr>
          <p:cNvPr id="9" name="Picture 8" descr="Image result for online shopper">
            <a:extLst>
              <a:ext uri="{FF2B5EF4-FFF2-40B4-BE49-F238E27FC236}">
                <a16:creationId xmlns:a16="http://schemas.microsoft.com/office/drawing/2014/main" id="{B9CBDC51-6156-4A1F-A9D6-254C0F7BD6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77" r="32593" b="4"/>
          <a:stretch/>
        </p:blipFill>
        <p:spPr bwMode="auto">
          <a:xfrm>
            <a:off x="3987493" y="2571748"/>
            <a:ext cx="2577677" cy="2571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Image result for millennial shopper">
            <a:extLst>
              <a:ext uri="{FF2B5EF4-FFF2-40B4-BE49-F238E27FC236}">
                <a16:creationId xmlns:a16="http://schemas.microsoft.com/office/drawing/2014/main" id="{3FF988AF-B487-41E6-B70D-643D39AB3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4" r="22672"/>
          <a:stretch/>
        </p:blipFill>
        <p:spPr bwMode="auto">
          <a:xfrm>
            <a:off x="6565170" y="2571748"/>
            <a:ext cx="2577676" cy="2571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33675D8-8B7A-4149-AD08-B81A69EC6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65170" y="2571748"/>
            <a:ext cx="0" cy="257174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6FE85DE-8857-4E6E-800A-944BB57F9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87493" y="2571748"/>
            <a:ext cx="5155353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FDE47A38-A888-4FFB-9467-90729777F33C}"/>
              </a:ext>
            </a:extLst>
          </p:cNvPr>
          <p:cNvSpPr txBox="1">
            <a:spLocks/>
          </p:cNvSpPr>
          <p:nvPr/>
        </p:nvSpPr>
        <p:spPr>
          <a:xfrm>
            <a:off x="484583" y="457200"/>
            <a:ext cx="2494298" cy="1256982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t" anchorCtr="0">
            <a:normAutofit/>
          </a:bodyPr>
          <a:lstStyle>
            <a:lvl1pPr lvl="0" algn="l" defTabSz="3429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lvl="1" rtl="0" eaLnBrk="1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tx2"/>
                </a:solidFill>
              </a:defRPr>
            </a:lvl2pPr>
            <a:lvl3pPr lvl="2" rtl="0" eaLnBrk="1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tx2"/>
                </a:solidFill>
              </a:defRPr>
            </a:lvl3pPr>
            <a:lvl4pPr lvl="3" rtl="0" eaLnBrk="1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tx2"/>
                </a:solidFill>
              </a:defRPr>
            </a:lvl4pPr>
            <a:lvl5pPr lvl="4" rtl="0" eaLnBrk="1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tx2"/>
                </a:solidFill>
              </a:defRPr>
            </a:lvl5pPr>
            <a:lvl6pPr lvl="5" rtl="0" eaLnBrk="1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tx2"/>
                </a:solidFill>
              </a:defRPr>
            </a:lvl6pPr>
            <a:lvl7pPr lvl="6" rtl="0" eaLnBrk="1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tx2"/>
                </a:solidFill>
              </a:defRPr>
            </a:lvl7pPr>
            <a:lvl8pPr lvl="7" rtl="0" eaLnBrk="1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tx2"/>
                </a:solidFill>
              </a:defRPr>
            </a:lvl8pPr>
            <a:lvl9pPr lvl="8" rtl="0" eaLnBrk="1" hangingPunct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tx2"/>
                </a:solidFill>
              </a:defRPr>
            </a:lvl9pPr>
          </a:lstStyle>
          <a:p>
            <a:pPr defTabSz="457200">
              <a:lnSpc>
                <a:spcPct val="90000"/>
              </a:lnSpc>
              <a:spcBef>
                <a:spcPct val="0"/>
              </a:spcBef>
            </a:pPr>
            <a:r>
              <a:rPr lang="en-US" sz="2600"/>
              <a:t>Customer Segmentation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69227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33"/>
    </mc:Choice>
    <mc:Fallback xmlns="">
      <p:transition spd="slow" advTm="7033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icture 109">
            <a:extLst>
              <a:ext uri="{FF2B5EF4-FFF2-40B4-BE49-F238E27FC236}">
                <a16:creationId xmlns:a16="http://schemas.microsoft.com/office/drawing/2014/main" id="{5B89E5C5-A037-45B3-9D37-3658914D4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172" name="Picture 111">
            <a:extLst>
              <a:ext uri="{FF2B5EF4-FFF2-40B4-BE49-F238E27FC236}">
                <a16:creationId xmlns:a16="http://schemas.microsoft.com/office/drawing/2014/main" id="{5ACB93B0-521E-443D-9750-AFCFDDB3E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173" name="Oval 113">
            <a:extLst>
              <a:ext uri="{FF2B5EF4-FFF2-40B4-BE49-F238E27FC236}">
                <a16:creationId xmlns:a16="http://schemas.microsoft.com/office/drawing/2014/main" id="{DA1DAC79-DDBA-4382-9D43-6E5F685B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4408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4" name="Picture 115">
            <a:extLst>
              <a:ext uri="{FF2B5EF4-FFF2-40B4-BE49-F238E27FC236}">
                <a16:creationId xmlns:a16="http://schemas.microsoft.com/office/drawing/2014/main" id="{E0880F10-995F-4F01-A83B-7ECDB7BE7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175" name="Picture 117">
            <a:extLst>
              <a:ext uri="{FF2B5EF4-FFF2-40B4-BE49-F238E27FC236}">
                <a16:creationId xmlns:a16="http://schemas.microsoft.com/office/drawing/2014/main" id="{A2D49266-1F08-40F2-B0E1-1D919DCB5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76" name="Rectangle 119">
            <a:extLst>
              <a:ext uri="{FF2B5EF4-FFF2-40B4-BE49-F238E27FC236}">
                <a16:creationId xmlns:a16="http://schemas.microsoft.com/office/drawing/2014/main" id="{6AACA73D-178F-4CFC-99E3-9F4FCBBD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84587B-E500-4BE2-A715-1D7A688B4D3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9639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177" name="Rectangle 121">
            <a:extLst>
              <a:ext uri="{FF2B5EF4-FFF2-40B4-BE49-F238E27FC236}">
                <a16:creationId xmlns:a16="http://schemas.microsoft.com/office/drawing/2014/main" id="{52B1435E-BAB8-43AB-AF6A-C15D437DCB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1543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54"/>
    </mc:Choice>
    <mc:Fallback xmlns="">
      <p:transition spd="slow" advTm="23354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4546</TotalTime>
  <Words>1022</Words>
  <Application>Microsoft Office PowerPoint</Application>
  <PresentationFormat>On-screen Show (16:9)</PresentationFormat>
  <Paragraphs>361</Paragraphs>
  <Slides>26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Century Gothic</vt:lpstr>
      <vt:lpstr>Calibri</vt:lpstr>
      <vt:lpstr>Arial</vt:lpstr>
      <vt:lpstr>Wingdings 3</vt:lpstr>
      <vt:lpstr>Ion</vt:lpstr>
      <vt:lpstr>Express Inc.</vt:lpstr>
      <vt:lpstr>Agenda</vt:lpstr>
      <vt:lpstr>Executive Summary</vt:lpstr>
      <vt:lpstr>Financial Implications</vt:lpstr>
      <vt:lpstr>Analytics Roadmap</vt:lpstr>
      <vt:lpstr>CUSTOMER SEGMENTATION</vt:lpstr>
      <vt:lpstr>Customer Segmentation</vt:lpstr>
      <vt:lpstr>PowerPoint Presentation</vt:lpstr>
      <vt:lpstr>PowerPoint Presentation</vt:lpstr>
      <vt:lpstr>Segmentation</vt:lpstr>
      <vt:lpstr>PowerPoint Presentation</vt:lpstr>
      <vt:lpstr>Online Shoppers</vt:lpstr>
      <vt:lpstr>PowerPoint Presentation</vt:lpstr>
      <vt:lpstr>Test Plan</vt:lpstr>
      <vt:lpstr>   Product Elasticity</vt:lpstr>
      <vt:lpstr>Test Plan</vt:lpstr>
      <vt:lpstr>Market Basket Analysis</vt:lpstr>
      <vt:lpstr>Holiday Bargain Finders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Express Inc.</dc:title>
  <dc:creator>Administrator</dc:creator>
  <cp:lastModifiedBy>Administrator</cp:lastModifiedBy>
  <cp:revision>1</cp:revision>
  <dcterms:created xsi:type="dcterms:W3CDTF">2019-04-28T02:00:52Z</dcterms:created>
  <dcterms:modified xsi:type="dcterms:W3CDTF">2019-05-06T05:54:57Z</dcterms:modified>
</cp:coreProperties>
</file>